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12" r:id="rId55"/>
    <p:sldId id="313" r:id="rId56"/>
    <p:sldId id="309" r:id="rId57"/>
    <p:sldId id="311"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11C1689-2D86-4EE7-8DD5-AB7CABAFBBD6}" type="datetimeFigureOut">
              <a:rPr lang="en-CA" smtClean="0"/>
              <a:pPr/>
              <a:t>18/09/2012</a:t>
            </a:fld>
            <a:endParaRPr lang="en-CA"/>
          </a:p>
        </p:txBody>
      </p:sp>
      <p:sp>
        <p:nvSpPr>
          <p:cNvPr id="17" name="Footer Placeholder 16"/>
          <p:cNvSpPr>
            <a:spLocks noGrp="1"/>
          </p:cNvSpPr>
          <p:nvPr>
            <p:ph type="ftr" sz="quarter" idx="11"/>
          </p:nvPr>
        </p:nvSpPr>
        <p:spPr/>
        <p:txBody>
          <a:bodyPr/>
          <a:lstStyle/>
          <a:p>
            <a:endParaRPr lang="en-CA"/>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1A0099A-3682-4934-B389-B79D55870916}" type="slidenum">
              <a:rPr lang="en-CA" smtClean="0"/>
              <a:pPr/>
              <a:t>‹#›</a:t>
            </a:fld>
            <a:endParaRPr lang="en-CA"/>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1C1689-2D86-4EE7-8DD5-AB7CABAFBBD6}" type="datetimeFigureOut">
              <a:rPr lang="en-CA" smtClean="0"/>
              <a:pPr/>
              <a:t>18/09/2012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1A0099A-3682-4934-B389-B79D55870916}"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1A0099A-3682-4934-B389-B79D55870916}" type="slidenum">
              <a:rPr lang="en-CA" smtClean="0"/>
              <a:pPr/>
              <a:t>‹#›</a:t>
            </a:fld>
            <a:endParaRPr lang="en-CA"/>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1C1689-2D86-4EE7-8DD5-AB7CABAFBBD6}" type="datetimeFigureOut">
              <a:rPr lang="en-CA" smtClean="0"/>
              <a:pPr/>
              <a:t>18/09/2012</a:t>
            </a:fld>
            <a:endParaRPr lang="en-CA"/>
          </a:p>
        </p:txBody>
      </p:sp>
      <p:sp>
        <p:nvSpPr>
          <p:cNvPr id="5" name="Footer Placeholder 4"/>
          <p:cNvSpPr>
            <a:spLocks noGrp="1"/>
          </p:cNvSpPr>
          <p:nvPr>
            <p:ph type="ftr" sz="quarter" idx="11"/>
          </p:nvPr>
        </p:nvSpPr>
        <p:spPr/>
        <p:txBody>
          <a:bodyPr/>
          <a:lstStyle/>
          <a:p>
            <a:endParaRPr lang="en-CA"/>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11C1689-2D86-4EE7-8DD5-AB7CABAFBBD6}" type="datetimeFigureOut">
              <a:rPr lang="en-CA" smtClean="0"/>
              <a:pPr/>
              <a:t>18/09/2012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4361688" y="1026372"/>
            <a:ext cx="457200" cy="441325"/>
          </a:xfrm>
        </p:spPr>
        <p:txBody>
          <a:bodyPr/>
          <a:lstStyle/>
          <a:p>
            <a:fld id="{F1A0099A-3682-4934-B389-B79D55870916}" type="slidenum">
              <a:rPr lang="en-CA" smtClean="0"/>
              <a:pPr/>
              <a:t>‹#›</a:t>
            </a:fld>
            <a:endParaRPr lang="en-CA"/>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CA"/>
          </a:p>
        </p:txBody>
      </p:sp>
      <p:sp>
        <p:nvSpPr>
          <p:cNvPr id="4" name="Date Placeholder 3"/>
          <p:cNvSpPr>
            <a:spLocks noGrp="1"/>
          </p:cNvSpPr>
          <p:nvPr>
            <p:ph type="dt" sz="half" idx="10"/>
          </p:nvPr>
        </p:nvSpPr>
        <p:spPr/>
        <p:txBody>
          <a:bodyPr/>
          <a:lstStyle/>
          <a:p>
            <a:fld id="{A11C1689-2D86-4EE7-8DD5-AB7CABAFBBD6}" type="datetimeFigureOut">
              <a:rPr lang="en-CA" smtClean="0"/>
              <a:pPr/>
              <a:t>18/09/2012</a:t>
            </a:fld>
            <a:endParaRPr lang="en-CA"/>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1A0099A-3682-4934-B389-B79D55870916}" type="slidenum">
              <a:rPr lang="en-CA" smtClean="0"/>
              <a:pPr/>
              <a:t>‹#›</a:t>
            </a:fld>
            <a:endParaRPr lang="en-CA"/>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11C1689-2D86-4EE7-8DD5-AB7CABAFBBD6}" type="datetimeFigureOut">
              <a:rPr lang="en-CA" smtClean="0"/>
              <a:pPr/>
              <a:t>18/09/2012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1A0099A-3682-4934-B389-B79D55870916}" type="slidenum">
              <a:rPr lang="en-CA" smtClean="0"/>
              <a:pPr/>
              <a:t>‹#›</a:t>
            </a:fld>
            <a:endParaRPr lang="en-CA"/>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11C1689-2D86-4EE7-8DD5-AB7CABAFBBD6}" type="datetimeFigureOut">
              <a:rPr lang="en-CA" smtClean="0"/>
              <a:pPr/>
              <a:t>18/09/2012</a:t>
            </a:fld>
            <a:endParaRPr lang="en-CA"/>
          </a:p>
        </p:txBody>
      </p:sp>
      <p:sp>
        <p:nvSpPr>
          <p:cNvPr id="8" name="Footer Placeholder 7"/>
          <p:cNvSpPr>
            <a:spLocks noGrp="1"/>
          </p:cNvSpPr>
          <p:nvPr>
            <p:ph type="ftr" sz="quarter" idx="11"/>
          </p:nvPr>
        </p:nvSpPr>
        <p:spPr>
          <a:xfrm>
            <a:off x="304800" y="6409944"/>
            <a:ext cx="3581400" cy="365760"/>
          </a:xfrm>
        </p:spPr>
        <p:txBody>
          <a:bodyPr/>
          <a:lstStyle/>
          <a:p>
            <a:endParaRPr lang="en-CA"/>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1A0099A-3682-4934-B389-B79D55870916}" type="slidenum">
              <a:rPr lang="en-CA" smtClean="0"/>
              <a:pPr/>
              <a:t>‹#›</a:t>
            </a:fld>
            <a:endParaRPr lang="en-CA"/>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11C1689-2D86-4EE7-8DD5-AB7CABAFBBD6}" type="datetimeFigureOut">
              <a:rPr lang="en-CA" smtClean="0"/>
              <a:pPr/>
              <a:t>18/09/2012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4343400" y="1036020"/>
            <a:ext cx="457200" cy="441325"/>
          </a:xfrm>
        </p:spPr>
        <p:txBody>
          <a:bodyPr/>
          <a:lstStyle/>
          <a:p>
            <a:fld id="{F1A0099A-3682-4934-B389-B79D55870916}"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11C1689-2D86-4EE7-8DD5-AB7CABAFBBD6}" type="datetimeFigureOut">
              <a:rPr lang="en-CA" smtClean="0"/>
              <a:pPr/>
              <a:t>18/09/2012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1A0099A-3682-4934-B389-B79D55870916}"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1A0099A-3682-4934-B389-B79D55870916}" type="slidenum">
              <a:rPr lang="en-CA" smtClean="0"/>
              <a:pPr/>
              <a:t>‹#›</a:t>
            </a:fld>
            <a:endParaRPr lang="en-CA"/>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11C1689-2D86-4EE7-8DD5-AB7CABAFBBD6}" type="datetimeFigureOut">
              <a:rPr lang="en-CA" smtClean="0"/>
              <a:pPr/>
              <a:t>18/09/2012</a:t>
            </a:fld>
            <a:endParaRPr lang="en-CA"/>
          </a:p>
        </p:txBody>
      </p:sp>
      <p:sp>
        <p:nvSpPr>
          <p:cNvPr id="6" name="Footer Placeholder 5"/>
          <p:cNvSpPr>
            <a:spLocks noGrp="1"/>
          </p:cNvSpPr>
          <p:nvPr>
            <p:ph type="ftr" sz="quarter" idx="11"/>
          </p:nvPr>
        </p:nvSpPr>
        <p:spPr>
          <a:xfrm>
            <a:off x="301752" y="6410848"/>
            <a:ext cx="3383280" cy="365760"/>
          </a:xfrm>
        </p:spPr>
        <p:txBody>
          <a:bodyPr/>
          <a:lstStyle/>
          <a:p>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1A0099A-3682-4934-B389-B79D55870916}" type="slidenum">
              <a:rPr lang="en-CA" smtClean="0"/>
              <a:pPr/>
              <a:t>‹#›</a:t>
            </a:fld>
            <a:endParaRPr lang="en-CA"/>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11C1689-2D86-4EE7-8DD5-AB7CABAFBBD6}" type="datetimeFigureOut">
              <a:rPr lang="en-CA" smtClean="0"/>
              <a:pPr/>
              <a:t>18/09/2012</a:t>
            </a:fld>
            <a:endParaRPr lang="en-CA"/>
          </a:p>
        </p:txBody>
      </p:sp>
      <p:sp>
        <p:nvSpPr>
          <p:cNvPr id="6" name="Footer Placeholder 5"/>
          <p:cNvSpPr>
            <a:spLocks noGrp="1"/>
          </p:cNvSpPr>
          <p:nvPr>
            <p:ph type="ftr" sz="quarter" idx="11"/>
          </p:nvPr>
        </p:nvSpPr>
        <p:spPr>
          <a:xfrm>
            <a:off x="301752" y="6410848"/>
            <a:ext cx="3584448" cy="365760"/>
          </a:xfrm>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11C1689-2D86-4EE7-8DD5-AB7CABAFBBD6}" type="datetimeFigureOut">
              <a:rPr lang="en-CA" smtClean="0"/>
              <a:pPr/>
              <a:t>18/09/2012</a:t>
            </a:fld>
            <a:endParaRPr lang="en-CA"/>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CA"/>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1A0099A-3682-4934-B389-B79D55870916}" type="slidenum">
              <a:rPr lang="en-CA" smtClean="0"/>
              <a:pPr/>
              <a:t>‹#›</a:t>
            </a:fld>
            <a:endParaRPr lang="en-CA"/>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edmontonjournal.com/news/Video+tribute+Peter+Lougheed/7242303/story.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CA" sz="1900" dirty="0" smtClean="0"/>
              <a:t>Unit One – Should Ideology be the foundation of identity?</a:t>
            </a:r>
          </a:p>
          <a:p>
            <a:endParaRPr lang="en-CA" dirty="0"/>
          </a:p>
        </p:txBody>
      </p:sp>
      <p:sp>
        <p:nvSpPr>
          <p:cNvPr id="2" name="Title 1"/>
          <p:cNvSpPr>
            <a:spLocks noGrp="1"/>
          </p:cNvSpPr>
          <p:nvPr>
            <p:ph type="ctrTitle"/>
          </p:nvPr>
        </p:nvSpPr>
        <p:spPr>
          <a:xfrm>
            <a:off x="323528" y="0"/>
            <a:ext cx="8424936" cy="2276872"/>
          </a:xfrm>
        </p:spPr>
        <p:txBody>
          <a:bodyPr>
            <a:normAutofit/>
          </a:bodyPr>
          <a:lstStyle/>
          <a:p>
            <a:r>
              <a:rPr lang="en-CA" b="1" dirty="0" smtClean="0"/>
              <a:t>Chapter 2 – Ideologies of Individualism and Collectivism</a:t>
            </a:r>
            <a:endParaRPr lang="en-CA" b="1" dirty="0"/>
          </a:p>
        </p:txBody>
      </p:sp>
      <p:pic>
        <p:nvPicPr>
          <p:cNvPr id="6" name="Picture 5" descr="pg1.jpg"/>
          <p:cNvPicPr>
            <a:picLocks noChangeAspect="1"/>
          </p:cNvPicPr>
          <p:nvPr/>
        </p:nvPicPr>
        <p:blipFill>
          <a:blip r:embed="rId2" cstate="print"/>
          <a:stretch>
            <a:fillRect/>
          </a:stretch>
        </p:blipFill>
        <p:spPr>
          <a:xfrm>
            <a:off x="2123728" y="3573016"/>
            <a:ext cx="5168343" cy="307258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14400"/>
            <a:ext cx="2592288" cy="990600"/>
          </a:xfrm>
        </p:spPr>
        <p:txBody>
          <a:bodyPr/>
          <a:lstStyle/>
          <a:p>
            <a:pPr algn="ctr"/>
            <a:r>
              <a:rPr lang="en-CA" dirty="0" smtClean="0"/>
              <a:t>Early Understandings</a:t>
            </a:r>
            <a:endParaRPr lang="en-CA" dirty="0"/>
          </a:p>
        </p:txBody>
      </p:sp>
      <p:sp>
        <p:nvSpPr>
          <p:cNvPr id="3" name="Content Placeholder 2"/>
          <p:cNvSpPr>
            <a:spLocks noGrp="1"/>
          </p:cNvSpPr>
          <p:nvPr>
            <p:ph sz="quarter" idx="1"/>
          </p:nvPr>
        </p:nvSpPr>
        <p:spPr/>
        <p:txBody>
          <a:bodyPr>
            <a:normAutofit fontScale="92500" lnSpcReduction="20000"/>
          </a:bodyPr>
          <a:lstStyle/>
          <a:p>
            <a:r>
              <a:rPr lang="en-CA" dirty="0" smtClean="0"/>
              <a:t>Some of the principles of individualism have roots in ancient history.</a:t>
            </a:r>
          </a:p>
          <a:p>
            <a:r>
              <a:rPr lang="en-CA" dirty="0" smtClean="0"/>
              <a:t>The concept of self-interest was discussed in the 4th century BCE by the Greek philosopher Aristotle in his </a:t>
            </a:r>
            <a:r>
              <a:rPr lang="en-CA" i="1" dirty="0" smtClean="0"/>
              <a:t>Politics: “That which is common to the </a:t>
            </a:r>
            <a:r>
              <a:rPr lang="en-CA" dirty="0" smtClean="0"/>
              <a:t>greatest number has the least care bestowed upon it. Every one thinks chiefly of his own, hardly at all of the common interest; and only when he is himself concerned as an individual.” Other principles of individualism, such as individual rights and freedoms, have become widely accepted only more recently in history.</a:t>
            </a:r>
            <a:endParaRPr lang="en-CA" dirty="0"/>
          </a:p>
        </p:txBody>
      </p:sp>
      <p:pic>
        <p:nvPicPr>
          <p:cNvPr id="5" name="Picture 4" descr="aristole.jpg"/>
          <p:cNvPicPr>
            <a:picLocks noChangeAspect="1"/>
          </p:cNvPicPr>
          <p:nvPr/>
        </p:nvPicPr>
        <p:blipFill>
          <a:blip r:embed="rId2" cstate="print"/>
          <a:stretch>
            <a:fillRect/>
          </a:stretch>
        </p:blipFill>
        <p:spPr>
          <a:xfrm>
            <a:off x="395536" y="2708920"/>
            <a:ext cx="2188150" cy="288032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14400"/>
            <a:ext cx="2592288" cy="990600"/>
          </a:xfrm>
        </p:spPr>
        <p:txBody>
          <a:bodyPr/>
          <a:lstStyle/>
          <a:p>
            <a:pPr algn="ctr"/>
            <a:r>
              <a:rPr lang="en-CA" dirty="0" smtClean="0"/>
              <a:t>Early Understandings</a:t>
            </a:r>
            <a:endParaRPr lang="en-CA" dirty="0"/>
          </a:p>
        </p:txBody>
      </p:sp>
      <p:sp>
        <p:nvSpPr>
          <p:cNvPr id="4" name="Content Placeholder 3"/>
          <p:cNvSpPr>
            <a:spLocks noGrp="1"/>
          </p:cNvSpPr>
          <p:nvPr>
            <p:ph sz="quarter" idx="1"/>
          </p:nvPr>
        </p:nvSpPr>
        <p:spPr/>
        <p:txBody>
          <a:bodyPr>
            <a:normAutofit/>
          </a:bodyPr>
          <a:lstStyle/>
          <a:p>
            <a:r>
              <a:rPr lang="en-CA" dirty="0" smtClean="0"/>
              <a:t>Examples of collectivism can also be found in ancient cultures.  Anthropological studies tell us that most, if not all, the earliest human societies were collectivist, because it was possible to survive only by working and hunting as part of a group. The sense of identity of ancient societies was largely based on membership in a group—usually an extended family.</a:t>
            </a:r>
            <a:endParaRPr lang="en-CA" dirty="0"/>
          </a:p>
        </p:txBody>
      </p:sp>
      <p:pic>
        <p:nvPicPr>
          <p:cNvPr id="5" name="Picture 4" descr="early.jpg"/>
          <p:cNvPicPr>
            <a:picLocks noChangeAspect="1"/>
          </p:cNvPicPr>
          <p:nvPr/>
        </p:nvPicPr>
        <p:blipFill>
          <a:blip r:embed="rId2" cstate="print"/>
          <a:stretch>
            <a:fillRect/>
          </a:stretch>
        </p:blipFill>
        <p:spPr>
          <a:xfrm>
            <a:off x="179512" y="2708920"/>
            <a:ext cx="2699079" cy="247992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1752" y="228600"/>
            <a:ext cx="8662736" cy="968152"/>
          </a:xfrm>
        </p:spPr>
        <p:txBody>
          <a:bodyPr>
            <a:normAutofit fontScale="90000"/>
          </a:bodyPr>
          <a:lstStyle/>
          <a:p>
            <a:r>
              <a:rPr lang="en-CA" b="1" dirty="0" smtClean="0"/>
              <a:t>An Aboriginal Understanding of Collectivism</a:t>
            </a:r>
            <a:endParaRPr lang="en-CA" b="1" dirty="0"/>
          </a:p>
        </p:txBody>
      </p:sp>
      <p:sp>
        <p:nvSpPr>
          <p:cNvPr id="6" name="Content Placeholder 5"/>
          <p:cNvSpPr>
            <a:spLocks noGrp="1"/>
          </p:cNvSpPr>
          <p:nvPr>
            <p:ph sz="quarter" idx="1"/>
          </p:nvPr>
        </p:nvSpPr>
        <p:spPr>
          <a:xfrm>
            <a:off x="301752" y="1527048"/>
            <a:ext cx="5206352" cy="5330952"/>
          </a:xfrm>
        </p:spPr>
        <p:txBody>
          <a:bodyPr>
            <a:normAutofit fontScale="92500" lnSpcReduction="10000"/>
          </a:bodyPr>
          <a:lstStyle/>
          <a:p>
            <a:r>
              <a:rPr lang="en-CA" dirty="0" smtClean="0"/>
              <a:t>Indigenous peoples such as the Aboriginal peoples in Canada describe their traditional cultures as having a strong sense of the collective. In matters such as land-holding, decision making, and educating and raising children, many Aboriginal cultures emphasize thinking and acting collectively to achieve what is best for the common good. Many of these collectivist traditions are still practised in some Aboriginal communities.</a:t>
            </a:r>
            <a:endParaRPr lang="en-CA" dirty="0"/>
          </a:p>
        </p:txBody>
      </p:sp>
      <p:pic>
        <p:nvPicPr>
          <p:cNvPr id="7" name="Picture 6" descr="inuit.jpg"/>
          <p:cNvPicPr>
            <a:picLocks noChangeAspect="1"/>
          </p:cNvPicPr>
          <p:nvPr/>
        </p:nvPicPr>
        <p:blipFill>
          <a:blip r:embed="rId2" cstate="print"/>
          <a:stretch>
            <a:fillRect/>
          </a:stretch>
        </p:blipFill>
        <p:spPr>
          <a:xfrm>
            <a:off x="5652120" y="2420888"/>
            <a:ext cx="3266283" cy="259228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340768"/>
            <a:ext cx="9144000" cy="5517232"/>
          </a:xfrm>
        </p:spPr>
        <p:txBody>
          <a:bodyPr>
            <a:normAutofit fontScale="77500" lnSpcReduction="20000"/>
          </a:bodyPr>
          <a:lstStyle/>
          <a:p>
            <a:r>
              <a:rPr lang="en-CA" dirty="0" smtClean="0"/>
              <a:t>Inuit Elder Mary </a:t>
            </a:r>
            <a:r>
              <a:rPr lang="en-CA" dirty="0" err="1" smtClean="0"/>
              <a:t>Anulik</a:t>
            </a:r>
            <a:r>
              <a:rPr lang="en-CA" dirty="0" smtClean="0"/>
              <a:t> </a:t>
            </a:r>
            <a:r>
              <a:rPr lang="en-CA" dirty="0" err="1" smtClean="0"/>
              <a:t>Kutsiq</a:t>
            </a:r>
            <a:r>
              <a:rPr lang="en-CA" dirty="0" smtClean="0"/>
              <a:t> describes some of the collectivist aspects of life in traditional Inuit communities—and how some of those traditions have been lost—in the following interview excerpts:</a:t>
            </a:r>
          </a:p>
          <a:p>
            <a:pPr>
              <a:buNone/>
            </a:pPr>
            <a:r>
              <a:rPr lang="en-CA" i="1" dirty="0" smtClean="0"/>
              <a:t>	In earlier times, Inuit were very close. They had strong friendships and helped each other through hard times. Today, some people have so much while others have so little and do not bother to share at all. In the earlier days, people shared food even if they didn’t have much, as long as there was a little bit of extra food. Pieces of meat were cut up evenly and distributed among the whole community. Bread, bannock and tea were also evenly shared. If there was not enough tea to be divided up for each household, every bit of it was brewed together in a big pot so that everyone could have a cup… The problem today is that there are too many people in the communities and a lot of them are too self-centred and involved with their own problems to help others. Before this community had so many people, we were all very close and helped each other in times of need. As the population grows, so does the gap between people. We are no longer one big family. We are now separated and we each go our own way…		-</a:t>
            </a:r>
            <a:r>
              <a:rPr lang="en-CA" b="1" dirty="0" smtClean="0"/>
              <a:t>Mary </a:t>
            </a:r>
            <a:r>
              <a:rPr lang="en-CA" b="1" dirty="0" err="1" smtClean="0"/>
              <a:t>Anulik</a:t>
            </a:r>
            <a:r>
              <a:rPr lang="en-CA" b="1" dirty="0" smtClean="0"/>
              <a:t> </a:t>
            </a:r>
            <a:r>
              <a:rPr lang="en-CA" b="1" dirty="0" err="1" smtClean="0"/>
              <a:t>Kutsiq</a:t>
            </a:r>
            <a:r>
              <a:rPr lang="en-CA" b="1" dirty="0" smtClean="0"/>
              <a:t>, “An 						Elder Offers Advice.”</a:t>
            </a:r>
            <a:r>
              <a:rPr lang="en-CA" i="1" dirty="0" smtClean="0"/>
              <a:t>		</a:t>
            </a:r>
            <a:endParaRPr lang="en-CA" dirty="0"/>
          </a:p>
        </p:txBody>
      </p:sp>
      <p:sp>
        <p:nvSpPr>
          <p:cNvPr id="6" name="TextBox 5"/>
          <p:cNvSpPr txBox="1"/>
          <p:nvPr/>
        </p:nvSpPr>
        <p:spPr>
          <a:xfrm>
            <a:off x="683568" y="404664"/>
            <a:ext cx="7704856" cy="523220"/>
          </a:xfrm>
          <a:prstGeom prst="rect">
            <a:avLst/>
          </a:prstGeom>
          <a:noFill/>
        </p:spPr>
        <p:txBody>
          <a:bodyPr wrap="square" rtlCol="0">
            <a:spAutoFit/>
          </a:bodyPr>
          <a:lstStyle/>
          <a:p>
            <a:pPr algn="ctr"/>
            <a:r>
              <a:rPr lang="en-CA" sz="2800" dirty="0" smtClean="0"/>
              <a:t>Early Understandings</a:t>
            </a:r>
            <a:endParaRPr lang="en-CA"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normAutofit/>
          </a:bodyPr>
          <a:lstStyle/>
          <a:p>
            <a:r>
              <a:rPr lang="en-CA" b="1" dirty="0" smtClean="0"/>
              <a:t>The Medieval Period </a:t>
            </a:r>
            <a:br>
              <a:rPr lang="en-CA" b="1" dirty="0" smtClean="0"/>
            </a:br>
            <a:r>
              <a:rPr lang="en-CA" b="1" dirty="0" smtClean="0"/>
              <a:t>(circa 476 to the Renaissance)</a:t>
            </a:r>
            <a:endParaRPr lang="en-CA" dirty="0"/>
          </a:p>
        </p:txBody>
      </p:sp>
      <p:sp>
        <p:nvSpPr>
          <p:cNvPr id="3" name="Content Placeholder 2"/>
          <p:cNvSpPr>
            <a:spLocks noGrp="1"/>
          </p:cNvSpPr>
          <p:nvPr>
            <p:ph sz="quarter" idx="1"/>
          </p:nvPr>
        </p:nvSpPr>
        <p:spPr>
          <a:xfrm>
            <a:off x="301752" y="1527048"/>
            <a:ext cx="8503920" cy="5070304"/>
          </a:xfrm>
        </p:spPr>
        <p:txBody>
          <a:bodyPr>
            <a:normAutofit fontScale="92500" lnSpcReduction="10000"/>
          </a:bodyPr>
          <a:lstStyle/>
          <a:p>
            <a:r>
              <a:rPr lang="en-CA" i="1" dirty="0" err="1" smtClean="0"/>
              <a:t>Pax</a:t>
            </a:r>
            <a:r>
              <a:rPr lang="en-CA" i="1" dirty="0" smtClean="0"/>
              <a:t> </a:t>
            </a:r>
            <a:r>
              <a:rPr lang="en-CA" i="1" dirty="0" err="1" smtClean="0"/>
              <a:t>Romana</a:t>
            </a:r>
            <a:r>
              <a:rPr lang="en-CA" i="1" dirty="0" smtClean="0"/>
              <a:t>, the “Peace of Rome”, which had provided structure and </a:t>
            </a:r>
            <a:r>
              <a:rPr lang="en-CA" dirty="0" smtClean="0"/>
              <a:t>security throughout the empire, was replaced by lawlessness and unpredictability. With the collapse of the Roman Empire in 476 CE, Europe was thrown into chaos. Over time, order was restored in small areas under the guidance of local warlords. Small pockets of structure eventually grew into larger and larger areas as warlords joined together and an aristocracy was established. </a:t>
            </a:r>
          </a:p>
          <a:p>
            <a:r>
              <a:rPr lang="en-CA" dirty="0" smtClean="0"/>
              <a:t>Common people were provided structure and physical security in exchange for loyalty and service to their lords. But the individual life had very little worth. The common person was worth little more than the shrub or the cow on the land owned by the lord.</a:t>
            </a:r>
            <a:endParaRPr lang="en-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CA" sz="2800" dirty="0" smtClean="0"/>
              <a:t/>
            </a:r>
            <a:br>
              <a:rPr lang="en-CA" sz="2800" dirty="0" smtClean="0"/>
            </a:br>
            <a:r>
              <a:rPr lang="en-CA" sz="2800" dirty="0" smtClean="0"/>
              <a:t>The Medieval Period </a:t>
            </a:r>
            <a:endParaRPr lang="en-CA" sz="2800" dirty="0"/>
          </a:p>
        </p:txBody>
      </p:sp>
      <p:pic>
        <p:nvPicPr>
          <p:cNvPr id="5122" name="Picture 2"/>
          <p:cNvPicPr>
            <a:picLocks noGrp="1" noChangeAspect="1" noChangeArrowheads="1"/>
          </p:cNvPicPr>
          <p:nvPr>
            <p:ph type="pic" idx="1"/>
          </p:nvPr>
        </p:nvPicPr>
        <p:blipFill>
          <a:blip r:embed="rId2" cstate="print"/>
          <a:srcRect l="174" r="174"/>
          <a:stretch>
            <a:fillRect/>
          </a:stretch>
        </p:blipFill>
        <p:spPr bwMode="auto">
          <a:prstGeom prst="rect">
            <a:avLst/>
          </a:prstGeom>
          <a:noFill/>
          <a:ln w="9525">
            <a:noFill/>
            <a:miter lim="800000"/>
            <a:headEnd/>
            <a:tailEnd/>
          </a:ln>
        </p:spPr>
      </p:pic>
      <p:sp>
        <p:nvSpPr>
          <p:cNvPr id="6" name="Text Placeholder 5"/>
          <p:cNvSpPr>
            <a:spLocks noGrp="1"/>
          </p:cNvSpPr>
          <p:nvPr>
            <p:ph type="body" sz="half" idx="2"/>
          </p:nvPr>
        </p:nvSpPr>
        <p:spPr>
          <a:xfrm>
            <a:off x="179512" y="764704"/>
            <a:ext cx="2736304" cy="6093296"/>
          </a:xfrm>
        </p:spPr>
        <p:txBody>
          <a:bodyPr>
            <a:normAutofit fontScale="92500" lnSpcReduction="10000"/>
          </a:bodyPr>
          <a:lstStyle/>
          <a:p>
            <a:r>
              <a:rPr lang="en-CA" sz="1800" b="1" dirty="0" smtClean="0"/>
              <a:t>By 800 CE(</a:t>
            </a:r>
            <a:r>
              <a:rPr lang="en-CA" sz="1800" b="1" dirty="0" err="1" smtClean="0"/>
              <a:t>Chrisitan</a:t>
            </a:r>
            <a:r>
              <a:rPr lang="en-CA" sz="1800" b="1" dirty="0" smtClean="0"/>
              <a:t> Era), most of Europe had converted to Christianity under the Roman Catholic Church. The people of the various European kingdoms became subjects of two kingdoms—the worldly kingdom and the spiritual kingdom.</a:t>
            </a:r>
          </a:p>
          <a:p>
            <a:r>
              <a:rPr lang="en-CA" sz="1800" b="1" dirty="0" smtClean="0"/>
              <a:t>Security and order were provided by the earthly rulers. More important, however, was the security and promise provided by the spiritual rulers. If life here on earth was miserable, then at least life after death promised to be glorious.</a:t>
            </a:r>
            <a:endParaRPr lang="en-CA" sz="18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3600" dirty="0" smtClean="0"/>
              <a:t>The Medieval Period</a:t>
            </a:r>
            <a:endParaRPr lang="en-CA" sz="3600" dirty="0"/>
          </a:p>
        </p:txBody>
      </p:sp>
      <p:sp>
        <p:nvSpPr>
          <p:cNvPr id="4" name="Text Placeholder 3"/>
          <p:cNvSpPr>
            <a:spLocks noGrp="1"/>
          </p:cNvSpPr>
          <p:nvPr>
            <p:ph type="body" sz="half" idx="2"/>
          </p:nvPr>
        </p:nvSpPr>
        <p:spPr/>
        <p:txBody>
          <a:bodyPr>
            <a:normAutofit lnSpcReduction="10000"/>
          </a:bodyPr>
          <a:lstStyle/>
          <a:p>
            <a:r>
              <a:rPr lang="en-CA" b="1" dirty="0" smtClean="0"/>
              <a:t>The spiritual ruler—the Roman Catholic Church—held immense power as the gatekeeper of heaven.</a:t>
            </a:r>
          </a:p>
          <a:p>
            <a:r>
              <a:rPr lang="en-CA" b="1" dirty="0" smtClean="0"/>
              <a:t>One result of this situation was that people focused less on the things of the material world and more on the afterlife. Therefore developments in art, science, commerce, and progress in general were not emphasized, and the individual life here on earth mattered very little.</a:t>
            </a:r>
            <a:endParaRPr lang="en-CA" b="1" dirty="0"/>
          </a:p>
        </p:txBody>
      </p:sp>
      <p:pic>
        <p:nvPicPr>
          <p:cNvPr id="7" name="Picture Placeholder 6" descr="RC.jpg"/>
          <p:cNvPicPr>
            <a:picLocks noGrp="1" noChangeAspect="1"/>
          </p:cNvPicPr>
          <p:nvPr>
            <p:ph type="pic" idx="1"/>
          </p:nvPr>
        </p:nvPicPr>
        <p:blipFill>
          <a:blip r:embed="rId2" cstate="print"/>
          <a:srcRect l="9128" r="9128"/>
          <a:stretch>
            <a:fillRect/>
          </a:stretch>
        </p:blip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19" y="5029200"/>
            <a:ext cx="5015855" cy="1219200"/>
          </a:xfrm>
        </p:spPr>
        <p:txBody>
          <a:bodyPr/>
          <a:lstStyle/>
          <a:p>
            <a:pPr algn="ctr"/>
            <a:r>
              <a:rPr lang="en-CA" sz="3600" dirty="0" smtClean="0"/>
              <a:t>The Medieval Period</a:t>
            </a:r>
            <a:endParaRPr lang="en-CA" sz="3600" dirty="0"/>
          </a:p>
        </p:txBody>
      </p:sp>
      <p:pic>
        <p:nvPicPr>
          <p:cNvPr id="5" name="Picture Placeholder 4" descr="stone.jpg"/>
          <p:cNvPicPr>
            <a:picLocks noGrp="1" noChangeAspect="1"/>
          </p:cNvPicPr>
          <p:nvPr>
            <p:ph type="pic" idx="1"/>
          </p:nvPr>
        </p:nvPicPr>
        <p:blipFill>
          <a:blip r:embed="rId2" cstate="print"/>
          <a:srcRect t="2930" b="2930"/>
          <a:stretch>
            <a:fillRect/>
          </a:stretch>
        </p:blipFill>
        <p:spPr>
          <a:xfrm>
            <a:off x="3491881" y="609600"/>
            <a:ext cx="5375894" cy="4267200"/>
          </a:xfrm>
        </p:spPr>
      </p:pic>
      <p:sp>
        <p:nvSpPr>
          <p:cNvPr id="4" name="Text Placeholder 3"/>
          <p:cNvSpPr>
            <a:spLocks noGrp="1"/>
          </p:cNvSpPr>
          <p:nvPr>
            <p:ph type="body" sz="half" idx="2"/>
          </p:nvPr>
        </p:nvSpPr>
        <p:spPr>
          <a:xfrm>
            <a:off x="179512" y="836712"/>
            <a:ext cx="2664296" cy="5832648"/>
          </a:xfrm>
        </p:spPr>
        <p:txBody>
          <a:bodyPr>
            <a:normAutofit fontScale="92500" lnSpcReduction="10000"/>
          </a:bodyPr>
          <a:lstStyle/>
          <a:p>
            <a:r>
              <a:rPr lang="en-CA" dirty="0" smtClean="0"/>
              <a:t>During the medieval period  most people in Europe fit into distinct social categories—peasants, traders, craftsmen, clergy (priests, monks, and other people who performed duties in the Roman Catholic Church), and nobles. </a:t>
            </a:r>
          </a:p>
          <a:p>
            <a:r>
              <a:rPr lang="en-CA" dirty="0" smtClean="0"/>
              <a:t>What mattered was </a:t>
            </a:r>
            <a:r>
              <a:rPr lang="en-CA" i="1" dirty="0" smtClean="0"/>
              <a:t>how you fit into your group—not your </a:t>
            </a:r>
            <a:r>
              <a:rPr lang="en-CA" dirty="0" smtClean="0"/>
              <a:t>individual identity. </a:t>
            </a:r>
          </a:p>
          <a:p>
            <a:r>
              <a:rPr lang="en-CA" dirty="0" smtClean="0"/>
              <a:t>For example, if you were lucky, your family might know a stone mason and pay him to take you on as an apprentice. You would work for your master without pay while you learned the craft, then become a journeyman (who could work for pay for any master stone mason), and finally become a craftsman if you were accepted into the guild of stone masons.</a:t>
            </a:r>
            <a:endParaRPr lang="en-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3600" dirty="0" smtClean="0"/>
              <a:t>The Medieval Period</a:t>
            </a:r>
            <a:endParaRPr lang="en-CA" sz="3600" dirty="0"/>
          </a:p>
        </p:txBody>
      </p:sp>
      <p:sp>
        <p:nvSpPr>
          <p:cNvPr id="4" name="Text Placeholder 3"/>
          <p:cNvSpPr>
            <a:spLocks noGrp="1"/>
          </p:cNvSpPr>
          <p:nvPr>
            <p:ph type="body" sz="half" idx="2"/>
          </p:nvPr>
        </p:nvSpPr>
        <p:spPr>
          <a:xfrm>
            <a:off x="179512" y="990600"/>
            <a:ext cx="2664296" cy="5390728"/>
          </a:xfrm>
        </p:spPr>
        <p:txBody>
          <a:bodyPr/>
          <a:lstStyle/>
          <a:p>
            <a:r>
              <a:rPr lang="en-CA" b="1" dirty="0" smtClean="0"/>
              <a:t>During this time, cathedrals were being built all over Europe. </a:t>
            </a:r>
          </a:p>
          <a:p>
            <a:r>
              <a:rPr lang="en-CA" b="1" dirty="0" smtClean="0"/>
              <a:t>These huge building projects, spanning decades and even centuries, would employ many different craftsmen over the years. </a:t>
            </a:r>
          </a:p>
          <a:p>
            <a:r>
              <a:rPr lang="en-CA" b="1" dirty="0" smtClean="0"/>
              <a:t>However, the individual craftsmen were unnamed and received no fame or glory.</a:t>
            </a:r>
            <a:endParaRPr lang="en-CA" b="1" dirty="0"/>
          </a:p>
        </p:txBody>
      </p:sp>
      <p:pic>
        <p:nvPicPr>
          <p:cNvPr id="7" name="Picture Placeholder 6" descr="bas.jpg"/>
          <p:cNvPicPr>
            <a:picLocks noGrp="1" noChangeAspect="1"/>
          </p:cNvPicPr>
          <p:nvPr>
            <p:ph type="pic" idx="1"/>
          </p:nvPr>
        </p:nvPicPr>
        <p:blipFill>
          <a:blip r:embed="rId2" cstate="print"/>
          <a:srcRect l="4000" r="4000"/>
          <a:stretch>
            <a:fillRect/>
          </a:stretch>
        </p:blip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1752" y="228600"/>
            <a:ext cx="8534400" cy="968152"/>
          </a:xfrm>
        </p:spPr>
        <p:txBody>
          <a:bodyPr>
            <a:normAutofit fontScale="90000"/>
          </a:bodyPr>
          <a:lstStyle/>
          <a:p>
            <a:r>
              <a:rPr lang="en-CA" b="1" dirty="0" smtClean="0"/>
              <a:t>The Renaissance </a:t>
            </a:r>
            <a:br>
              <a:rPr lang="en-CA" b="1" dirty="0" smtClean="0"/>
            </a:br>
            <a:r>
              <a:rPr lang="en-CA" b="1" dirty="0" smtClean="0"/>
              <a:t>(circa 1450–1600)</a:t>
            </a:r>
            <a:endParaRPr lang="en-CA" dirty="0"/>
          </a:p>
        </p:txBody>
      </p:sp>
      <p:sp>
        <p:nvSpPr>
          <p:cNvPr id="6" name="Content Placeholder 5"/>
          <p:cNvSpPr>
            <a:spLocks noGrp="1"/>
          </p:cNvSpPr>
          <p:nvPr>
            <p:ph sz="quarter" idx="1"/>
          </p:nvPr>
        </p:nvSpPr>
        <p:spPr/>
        <p:txBody>
          <a:bodyPr>
            <a:normAutofit/>
          </a:bodyPr>
          <a:lstStyle/>
          <a:p>
            <a:r>
              <a:rPr lang="en-CA" dirty="0" smtClean="0"/>
              <a:t>In contrast to the medieval period, the Renaissance in Europe brought a greater interest in the individual. The term </a:t>
            </a:r>
            <a:r>
              <a:rPr lang="en-CA" b="1" dirty="0" smtClean="0"/>
              <a:t>Renaissance </a:t>
            </a:r>
            <a:r>
              <a:rPr lang="en-CA" dirty="0" smtClean="0"/>
              <a:t>comes from French and means “rebirth”. </a:t>
            </a:r>
          </a:p>
          <a:p>
            <a:r>
              <a:rPr lang="en-CA" dirty="0" smtClean="0"/>
              <a:t>This period in European history was characterized by a renewed interest in classical Greek and Roman culture. European scholars revived classical ideas about the central importance of life in this world, man’s central role in the world, and the appreciation of the worth of the individual.</a:t>
            </a:r>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Ideologies of Individualism &amp; Collectivism</a:t>
            </a:r>
            <a:endParaRPr lang="en-CA" b="1" dirty="0"/>
          </a:p>
        </p:txBody>
      </p:sp>
      <p:sp>
        <p:nvSpPr>
          <p:cNvPr id="3" name="Content Placeholder 2"/>
          <p:cNvSpPr>
            <a:spLocks noGrp="1"/>
          </p:cNvSpPr>
          <p:nvPr>
            <p:ph sz="quarter" idx="1"/>
          </p:nvPr>
        </p:nvSpPr>
        <p:spPr/>
        <p:txBody>
          <a:bodyPr>
            <a:normAutofit/>
          </a:bodyPr>
          <a:lstStyle/>
          <a:p>
            <a:r>
              <a:rPr lang="en-CA" dirty="0" smtClean="0"/>
              <a:t>We cannot escape the fact that, as human beings, we are both individuals and part of a collective.</a:t>
            </a:r>
          </a:p>
          <a:p>
            <a:r>
              <a:rPr lang="en-CA" dirty="0" smtClean="0"/>
              <a:t>In previous chapters, you were introduced to the concepts of </a:t>
            </a:r>
            <a:r>
              <a:rPr lang="en-CA" b="1" dirty="0" smtClean="0"/>
              <a:t>individualism </a:t>
            </a:r>
            <a:r>
              <a:rPr lang="en-CA" dirty="0" smtClean="0"/>
              <a:t>and</a:t>
            </a:r>
            <a:r>
              <a:rPr lang="en-CA" b="1" dirty="0" smtClean="0"/>
              <a:t> collectivism. </a:t>
            </a:r>
            <a:r>
              <a:rPr lang="en-CA" dirty="0" smtClean="0"/>
              <a:t>When we examine ideologies, we can see that each of them is based on either individualism or collectivism, or a mixture of the two.</a:t>
            </a:r>
          </a:p>
          <a:p>
            <a:r>
              <a:rPr lang="en-CA" dirty="0" smtClean="0"/>
              <a:t>In this chapter you will explore several understandings of individualism and collectivism.</a:t>
            </a: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179512" y="908720"/>
            <a:ext cx="2664296" cy="5544616"/>
          </a:xfrm>
        </p:spPr>
        <p:txBody>
          <a:bodyPr>
            <a:normAutofit/>
          </a:bodyPr>
          <a:lstStyle/>
          <a:p>
            <a:r>
              <a:rPr lang="en-CA" dirty="0" smtClean="0"/>
              <a:t>In 1453, Constantinople, capital of the Byzantine Empire, fell to the Ottoman Empire. </a:t>
            </a:r>
          </a:p>
          <a:p>
            <a:r>
              <a:rPr lang="en-CA" dirty="0" smtClean="0"/>
              <a:t>Many scholars from cities such as Constantinople fled west, taking with them many Greek manuscripts. </a:t>
            </a:r>
          </a:p>
          <a:p>
            <a:r>
              <a:rPr lang="en-CA" dirty="0" smtClean="0"/>
              <a:t>Islamic societies in Spain, North Africa, and West Asia had already been reading, translating, developing, and commenting upon Greek scholarship for many centuries, contributing to the growth of these ideas during the Renaissance.</a:t>
            </a:r>
            <a:endParaRPr lang="en-CA" dirty="0"/>
          </a:p>
        </p:txBody>
      </p:sp>
      <p:pic>
        <p:nvPicPr>
          <p:cNvPr id="7" name="Content Placeholder 6" descr="gree.jpg"/>
          <p:cNvPicPr>
            <a:picLocks noGrp="1" noChangeAspect="1"/>
          </p:cNvPicPr>
          <p:nvPr>
            <p:ph sz="quarter" idx="1"/>
          </p:nvPr>
        </p:nvPicPr>
        <p:blipFill>
          <a:blip r:embed="rId2" cstate="print"/>
          <a:stretch>
            <a:fillRect/>
          </a:stretch>
        </p:blipFill>
        <p:spPr>
          <a:xfrm>
            <a:off x="6833282" y="620688"/>
            <a:ext cx="2310718" cy="3084928"/>
          </a:xfrm>
        </p:spPr>
      </p:pic>
      <p:pic>
        <p:nvPicPr>
          <p:cNvPr id="8" name="Picture 7" descr="greek2.jpg"/>
          <p:cNvPicPr>
            <a:picLocks noChangeAspect="1"/>
          </p:cNvPicPr>
          <p:nvPr/>
        </p:nvPicPr>
        <p:blipFill>
          <a:blip r:embed="rId3" cstate="print"/>
          <a:stretch>
            <a:fillRect/>
          </a:stretch>
        </p:blipFill>
        <p:spPr>
          <a:xfrm>
            <a:off x="4644008" y="2276872"/>
            <a:ext cx="2232248" cy="2951733"/>
          </a:xfrm>
          <a:prstGeom prst="rect">
            <a:avLst/>
          </a:prstGeom>
        </p:spPr>
      </p:pic>
      <p:pic>
        <p:nvPicPr>
          <p:cNvPr id="9" name="Picture 8" descr="greek3.jpg"/>
          <p:cNvPicPr>
            <a:picLocks noChangeAspect="1"/>
          </p:cNvPicPr>
          <p:nvPr/>
        </p:nvPicPr>
        <p:blipFill>
          <a:blip r:embed="rId4" cstate="print"/>
          <a:stretch>
            <a:fillRect/>
          </a:stretch>
        </p:blipFill>
        <p:spPr>
          <a:xfrm>
            <a:off x="3059832" y="3573016"/>
            <a:ext cx="1657350" cy="27622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b="1" dirty="0" smtClean="0"/>
              <a:t>Ancient Greece</a:t>
            </a:r>
            <a:endParaRPr lang="en-CA" b="1" dirty="0"/>
          </a:p>
        </p:txBody>
      </p:sp>
      <p:sp>
        <p:nvSpPr>
          <p:cNvPr id="6" name="Content Placeholder 5"/>
          <p:cNvSpPr>
            <a:spLocks noGrp="1"/>
          </p:cNvSpPr>
          <p:nvPr>
            <p:ph sz="quarter" idx="1"/>
          </p:nvPr>
        </p:nvSpPr>
        <p:spPr/>
        <p:txBody>
          <a:bodyPr>
            <a:normAutofit/>
          </a:bodyPr>
          <a:lstStyle/>
          <a:p>
            <a:r>
              <a:rPr lang="en-CA" dirty="0" smtClean="0"/>
              <a:t>Ancient Greek culture had been very humanistic and very individualistic.</a:t>
            </a:r>
          </a:p>
          <a:p>
            <a:r>
              <a:rPr lang="en-CA" dirty="0" smtClean="0"/>
              <a:t>These ideas took hold in the city-states of Italy and quickly changed the thinking and the focus of influential people in Europe.</a:t>
            </a:r>
          </a:p>
          <a:p>
            <a:r>
              <a:rPr lang="en-CA" dirty="0" smtClean="0"/>
              <a:t>Painters began to study nature and the world around them. They began to use perspective in their works, creating a more three-dimensional depiction of the real world and humans in that world.</a:t>
            </a:r>
            <a:endParaRPr lang="en-C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2696"/>
            <a:ext cx="2362200" cy="1212304"/>
          </a:xfrm>
        </p:spPr>
        <p:txBody>
          <a:bodyPr/>
          <a:lstStyle/>
          <a:p>
            <a:pPr algn="ctr"/>
            <a:r>
              <a:rPr lang="en-CA" dirty="0" smtClean="0"/>
              <a:t>T</a:t>
            </a:r>
            <a:r>
              <a:rPr lang="en-CA" b="1" dirty="0" smtClean="0"/>
              <a:t>he Renaissance </a:t>
            </a:r>
            <a:endParaRPr lang="en-CA" b="1" dirty="0"/>
          </a:p>
        </p:txBody>
      </p:sp>
      <p:sp>
        <p:nvSpPr>
          <p:cNvPr id="4" name="Text Placeholder 3"/>
          <p:cNvSpPr>
            <a:spLocks noGrp="1"/>
          </p:cNvSpPr>
          <p:nvPr>
            <p:ph type="body" idx="2"/>
          </p:nvPr>
        </p:nvSpPr>
        <p:spPr>
          <a:xfrm>
            <a:off x="179512" y="1981200"/>
            <a:ext cx="2664296" cy="4616152"/>
          </a:xfrm>
        </p:spPr>
        <p:txBody>
          <a:bodyPr/>
          <a:lstStyle/>
          <a:p>
            <a:r>
              <a:rPr lang="en-CA" b="1" dirty="0" smtClean="0"/>
              <a:t>Sculptures such as Michelangelo’s </a:t>
            </a:r>
            <a:r>
              <a:rPr lang="en-CA" b="1" dirty="0" err="1" smtClean="0"/>
              <a:t>Pietà</a:t>
            </a:r>
            <a:r>
              <a:rPr lang="en-CA" b="1" dirty="0" smtClean="0"/>
              <a:t>, which depicts a religious scene, celebrated the individual human form. Also, individual artists became known: for example, the </a:t>
            </a:r>
            <a:r>
              <a:rPr lang="en-CA" b="1" dirty="0" err="1" smtClean="0"/>
              <a:t>Pietà</a:t>
            </a:r>
            <a:r>
              <a:rPr lang="en-CA" b="1" dirty="0" smtClean="0"/>
              <a:t> was seen as a great personal achievement for Michelangelo, who even carved his name on the sculpture.</a:t>
            </a:r>
          </a:p>
          <a:p>
            <a:endParaRPr lang="en-CA" dirty="0"/>
          </a:p>
        </p:txBody>
      </p:sp>
      <p:pic>
        <p:nvPicPr>
          <p:cNvPr id="5" name="Content Placeholder 4" descr="angelo.jpg"/>
          <p:cNvPicPr>
            <a:picLocks noGrp="1" noChangeAspect="1"/>
          </p:cNvPicPr>
          <p:nvPr>
            <p:ph sz="quarter" idx="1"/>
          </p:nvPr>
        </p:nvPicPr>
        <p:blipFill>
          <a:blip r:embed="rId2" cstate="print"/>
          <a:stretch>
            <a:fillRect/>
          </a:stretch>
        </p:blipFill>
        <p:spPr>
          <a:xfrm>
            <a:off x="3301884" y="620688"/>
            <a:ext cx="5279439" cy="5544616"/>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251520" y="980728"/>
            <a:ext cx="2491680" cy="5145435"/>
          </a:xfrm>
        </p:spPr>
        <p:txBody>
          <a:bodyPr>
            <a:normAutofit/>
          </a:bodyPr>
          <a:lstStyle/>
          <a:p>
            <a:r>
              <a:rPr lang="en-CA" sz="1800" b="1" dirty="0" smtClean="0"/>
              <a:t>Other works of art portrayed real individuals—patrons such as wealthy nobles, merchants, and craftsmen—instead of stylized and archetypical religious subjects. Many works also showed the growing importance of books, education, and the study of nature and natural forces.</a:t>
            </a:r>
            <a:endParaRPr lang="en-CA" sz="1800" b="1" dirty="0"/>
          </a:p>
        </p:txBody>
      </p:sp>
      <p:pic>
        <p:nvPicPr>
          <p:cNvPr id="5" name="Content Placeholder 4" descr="merchant.jpg"/>
          <p:cNvPicPr>
            <a:picLocks noGrp="1" noChangeAspect="1"/>
          </p:cNvPicPr>
          <p:nvPr>
            <p:ph sz="quarter" idx="1"/>
          </p:nvPr>
        </p:nvPicPr>
        <p:blipFill>
          <a:blip r:embed="rId2" cstate="print"/>
          <a:stretch>
            <a:fillRect/>
          </a:stretch>
        </p:blipFill>
        <p:spPr>
          <a:xfrm>
            <a:off x="3851920" y="764704"/>
            <a:ext cx="4104455" cy="5500816"/>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1752" y="228600"/>
            <a:ext cx="8534400" cy="896144"/>
          </a:xfrm>
        </p:spPr>
        <p:txBody>
          <a:bodyPr>
            <a:normAutofit fontScale="90000"/>
          </a:bodyPr>
          <a:lstStyle/>
          <a:p>
            <a:r>
              <a:rPr lang="en-CA" b="1" dirty="0" smtClean="0"/>
              <a:t>The Protestant Reformation</a:t>
            </a:r>
            <a:br>
              <a:rPr lang="en-CA" b="1" dirty="0" smtClean="0"/>
            </a:br>
            <a:r>
              <a:rPr lang="en-CA" b="1" dirty="0" smtClean="0"/>
              <a:t> (circa 1500–1650)</a:t>
            </a:r>
            <a:endParaRPr lang="en-CA" dirty="0"/>
          </a:p>
        </p:txBody>
      </p:sp>
      <p:sp>
        <p:nvSpPr>
          <p:cNvPr id="6" name="Content Placeholder 5"/>
          <p:cNvSpPr>
            <a:spLocks noGrp="1"/>
          </p:cNvSpPr>
          <p:nvPr>
            <p:ph sz="quarter" idx="1"/>
          </p:nvPr>
        </p:nvSpPr>
        <p:spPr>
          <a:xfrm>
            <a:off x="4427984" y="1527048"/>
            <a:ext cx="4377688" cy="4572000"/>
          </a:xfrm>
        </p:spPr>
        <p:txBody>
          <a:bodyPr>
            <a:normAutofit lnSpcReduction="10000"/>
          </a:bodyPr>
          <a:lstStyle/>
          <a:p>
            <a:r>
              <a:rPr lang="en-CA" dirty="0" smtClean="0"/>
              <a:t>The </a:t>
            </a:r>
            <a:r>
              <a:rPr lang="en-CA" b="1" dirty="0" smtClean="0"/>
              <a:t>Protestant Reformation</a:t>
            </a:r>
            <a:r>
              <a:rPr lang="en-CA" dirty="0" smtClean="0"/>
              <a:t>, partially a product of the growing influence of the Renaissance focus on the potential of the individual in this world, also contributed to the growth of individualism by challenging the authority of the dominant Roman Catholic Church.</a:t>
            </a:r>
          </a:p>
          <a:p>
            <a:endParaRPr lang="en-CA" dirty="0"/>
          </a:p>
        </p:txBody>
      </p:sp>
      <p:pic>
        <p:nvPicPr>
          <p:cNvPr id="7" name="Picture 6" descr="reform.jpg"/>
          <p:cNvPicPr>
            <a:picLocks noChangeAspect="1"/>
          </p:cNvPicPr>
          <p:nvPr/>
        </p:nvPicPr>
        <p:blipFill>
          <a:blip r:embed="rId2" cstate="print"/>
          <a:stretch>
            <a:fillRect/>
          </a:stretch>
        </p:blipFill>
        <p:spPr>
          <a:xfrm>
            <a:off x="539552" y="1916832"/>
            <a:ext cx="3678266" cy="389761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112168"/>
          </a:xfrm>
        </p:spPr>
        <p:txBody>
          <a:bodyPr>
            <a:normAutofit/>
          </a:bodyPr>
          <a:lstStyle/>
          <a:p>
            <a:r>
              <a:rPr lang="en-CA" b="1" dirty="0" smtClean="0"/>
              <a:t>The Protestant Reformation</a:t>
            </a:r>
            <a:br>
              <a:rPr lang="en-CA" b="1" dirty="0" smtClean="0"/>
            </a:br>
            <a:r>
              <a:rPr lang="en-CA" b="1" dirty="0" smtClean="0"/>
              <a:t> (circa 1500–1650)</a:t>
            </a:r>
            <a:endParaRPr lang="en-CA" dirty="0"/>
          </a:p>
        </p:txBody>
      </p:sp>
      <p:sp>
        <p:nvSpPr>
          <p:cNvPr id="3" name="Content Placeholder 2"/>
          <p:cNvSpPr>
            <a:spLocks noGrp="1"/>
          </p:cNvSpPr>
          <p:nvPr>
            <p:ph sz="quarter" idx="1"/>
          </p:nvPr>
        </p:nvSpPr>
        <p:spPr>
          <a:xfrm>
            <a:off x="301752" y="1527048"/>
            <a:ext cx="8503920" cy="3630144"/>
          </a:xfrm>
        </p:spPr>
        <p:txBody>
          <a:bodyPr>
            <a:normAutofit lnSpcReduction="10000"/>
          </a:bodyPr>
          <a:lstStyle/>
          <a:p>
            <a:r>
              <a:rPr lang="en-CA" dirty="0" smtClean="0"/>
              <a:t>The Catholic Church interpreted religion for people through both Church tradition and the Bible, while many Protestant Churches claimed to rely on the Bible alone.</a:t>
            </a:r>
          </a:p>
          <a:p>
            <a:r>
              <a:rPr lang="en-CA" dirty="0" smtClean="0"/>
              <a:t>After the printing press was assembled around 1439, the Bible could be translated into many languages and distributed to many more people. In this way, people who could read began to explore, consider, and interpret their faith on a more personal level.</a:t>
            </a:r>
            <a:endParaRPr lang="en-CA" dirty="0"/>
          </a:p>
        </p:txBody>
      </p:sp>
      <p:pic>
        <p:nvPicPr>
          <p:cNvPr id="4" name="Picture 3" descr="pp.jpg"/>
          <p:cNvPicPr>
            <a:picLocks noChangeAspect="1"/>
          </p:cNvPicPr>
          <p:nvPr/>
        </p:nvPicPr>
        <p:blipFill>
          <a:blip r:embed="rId2" cstate="print"/>
          <a:stretch>
            <a:fillRect/>
          </a:stretch>
        </p:blipFill>
        <p:spPr>
          <a:xfrm>
            <a:off x="3347864" y="5076825"/>
            <a:ext cx="2562225" cy="178117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Collectivism &amp; Individualism </a:t>
            </a:r>
            <a:endParaRPr lang="en-CA" b="1" dirty="0"/>
          </a:p>
        </p:txBody>
      </p:sp>
      <p:sp>
        <p:nvSpPr>
          <p:cNvPr id="3" name="Content Placeholder 2"/>
          <p:cNvSpPr>
            <a:spLocks noGrp="1"/>
          </p:cNvSpPr>
          <p:nvPr>
            <p:ph sz="quarter" idx="1"/>
          </p:nvPr>
        </p:nvSpPr>
        <p:spPr>
          <a:xfrm>
            <a:off x="179512" y="1412776"/>
            <a:ext cx="4702296" cy="5445224"/>
          </a:xfrm>
        </p:spPr>
        <p:txBody>
          <a:bodyPr>
            <a:normAutofit fontScale="92500" lnSpcReduction="20000"/>
          </a:bodyPr>
          <a:lstStyle/>
          <a:p>
            <a:r>
              <a:rPr lang="en-CA" dirty="0" smtClean="0"/>
              <a:t>The emergence of individualism in European societies was a process that took several centuries. And while individualism eventually came to predominate in many societies, it has never replaced collectivism entirely. </a:t>
            </a:r>
          </a:p>
          <a:p>
            <a:r>
              <a:rPr lang="en-CA" dirty="0" smtClean="0"/>
              <a:t>The two tendencies have existed side by side in a sometimes uneasy relationship that has shaped societies in the past and continues to shape societies today.</a:t>
            </a:r>
            <a:endParaRPr lang="en-CA" dirty="0"/>
          </a:p>
        </p:txBody>
      </p:sp>
      <p:pic>
        <p:nvPicPr>
          <p:cNvPr id="4" name="Picture 3" descr="formity.jpg"/>
          <p:cNvPicPr>
            <a:picLocks noChangeAspect="1"/>
          </p:cNvPicPr>
          <p:nvPr/>
        </p:nvPicPr>
        <p:blipFill>
          <a:blip r:embed="rId2" cstate="print"/>
          <a:stretch>
            <a:fillRect/>
          </a:stretch>
        </p:blipFill>
        <p:spPr>
          <a:xfrm>
            <a:off x="4860032" y="1772816"/>
            <a:ext cx="4283968" cy="358782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Peter </a:t>
            </a:r>
            <a:r>
              <a:rPr lang="en-CA" dirty="0" err="1" smtClean="0"/>
              <a:t>Lougheed</a:t>
            </a:r>
            <a:r>
              <a:rPr lang="en-CA" dirty="0" smtClean="0"/>
              <a:t>- The Greatest Albertan </a:t>
            </a:r>
            <a:endParaRPr lang="en-CA" dirty="0"/>
          </a:p>
        </p:txBody>
      </p:sp>
      <p:sp>
        <p:nvSpPr>
          <p:cNvPr id="3" name="Content Placeholder 2"/>
          <p:cNvSpPr>
            <a:spLocks noGrp="1"/>
          </p:cNvSpPr>
          <p:nvPr>
            <p:ph sz="quarter" idx="1"/>
          </p:nvPr>
        </p:nvSpPr>
        <p:spPr/>
        <p:txBody>
          <a:bodyPr/>
          <a:lstStyle/>
          <a:p>
            <a:pPr>
              <a:buNone/>
            </a:pPr>
            <a:r>
              <a:rPr lang="en-CA" dirty="0" smtClean="0">
                <a:hlinkClick r:id="rId2"/>
              </a:rPr>
              <a:t>	</a:t>
            </a:r>
            <a:r>
              <a:rPr lang="en-CA" smtClean="0">
                <a:hlinkClick r:id="rId2"/>
              </a:rPr>
              <a:t>http</a:t>
            </a:r>
            <a:r>
              <a:rPr lang="en-CA" dirty="0" smtClean="0">
                <a:hlinkClick r:id="rId2"/>
              </a:rPr>
              <a:t>://www.edmontonjournal.com/news/Video+tribute+Peter+Lougheed/7242303/story.html</a:t>
            </a:r>
            <a:endParaRPr lang="en-CA" dirty="0" smtClean="0"/>
          </a:p>
          <a:p>
            <a:pPr>
              <a:buNone/>
            </a:pPr>
            <a:endParaRPr lang="en-CA" dirty="0" smtClean="0"/>
          </a:p>
          <a:p>
            <a:pPr>
              <a:buNone/>
            </a:pPr>
            <a:endParaRPr lang="en-CA" dirty="0"/>
          </a:p>
        </p:txBody>
      </p:sp>
      <p:pic>
        <p:nvPicPr>
          <p:cNvPr id="4" name="Picture 3" descr="louheed.jpg"/>
          <p:cNvPicPr>
            <a:picLocks noChangeAspect="1"/>
          </p:cNvPicPr>
          <p:nvPr/>
        </p:nvPicPr>
        <p:blipFill>
          <a:blip r:embed="rId3" cstate="print"/>
          <a:stretch>
            <a:fillRect/>
          </a:stretch>
        </p:blipFill>
        <p:spPr>
          <a:xfrm>
            <a:off x="3275856" y="2564904"/>
            <a:ext cx="2950043" cy="2686422"/>
          </a:xfrm>
          <a:prstGeom prst="rect">
            <a:avLst/>
          </a:prstGeom>
        </p:spPr>
      </p:pic>
      <p:sp>
        <p:nvSpPr>
          <p:cNvPr id="5" name="Rectangle 4"/>
          <p:cNvSpPr/>
          <p:nvPr/>
        </p:nvSpPr>
        <p:spPr>
          <a:xfrm>
            <a:off x="1259632" y="5373216"/>
            <a:ext cx="6912768" cy="923330"/>
          </a:xfrm>
          <a:prstGeom prst="rect">
            <a:avLst/>
          </a:prstGeom>
        </p:spPr>
        <p:txBody>
          <a:bodyPr wrap="square">
            <a:spAutoFit/>
          </a:bodyPr>
          <a:lstStyle/>
          <a:p>
            <a:r>
              <a:rPr lang="en-CA" dirty="0" smtClean="0"/>
              <a:t>Alberta's P.C. party created this video tribute to Premier Peter </a:t>
            </a:r>
            <a:r>
              <a:rPr lang="en-CA" dirty="0" err="1" smtClean="0"/>
              <a:t>Lougheed</a:t>
            </a:r>
            <a:r>
              <a:rPr lang="en-CA" dirty="0" smtClean="0"/>
              <a:t> who died of natural causes on September 13, 2012 in Calgary. He was 84. </a:t>
            </a:r>
            <a:endParaRPr lang="en-C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Quick Questions – September 18</a:t>
            </a:r>
            <a:endParaRPr lang="en-CA" dirty="0"/>
          </a:p>
        </p:txBody>
      </p:sp>
      <p:sp>
        <p:nvSpPr>
          <p:cNvPr id="3" name="Content Placeholder 2"/>
          <p:cNvSpPr>
            <a:spLocks noGrp="1"/>
          </p:cNvSpPr>
          <p:nvPr>
            <p:ph sz="quarter" idx="1"/>
          </p:nvPr>
        </p:nvSpPr>
        <p:spPr/>
        <p:txBody>
          <a:bodyPr/>
          <a:lstStyle/>
          <a:p>
            <a:pPr marL="514350" indent="-514350">
              <a:buAutoNum type="arabicPeriod"/>
            </a:pPr>
            <a:r>
              <a:rPr lang="en-CA" dirty="0" smtClean="0"/>
              <a:t>What is autonomy?</a:t>
            </a:r>
          </a:p>
          <a:p>
            <a:pPr marL="514350" indent="-514350">
              <a:buAutoNum type="arabicPeriod"/>
            </a:pPr>
            <a:r>
              <a:rPr lang="en-CA" dirty="0" smtClean="0"/>
              <a:t>What is self-reliance?</a:t>
            </a:r>
          </a:p>
          <a:p>
            <a:pPr marL="514350" indent="-514350">
              <a:buAutoNum type="arabicPeriod"/>
            </a:pPr>
            <a:r>
              <a:rPr lang="en-CA" dirty="0" smtClean="0"/>
              <a:t> Was the medieval Period individualist or collectivist?</a:t>
            </a:r>
          </a:p>
          <a:p>
            <a:pPr marL="514350" indent="-514350">
              <a:buAutoNum type="arabicPeriod"/>
            </a:pPr>
            <a:r>
              <a:rPr lang="en-CA" dirty="0" smtClean="0"/>
              <a:t>Was the Renaissance Period individualist or collectivist?</a:t>
            </a:r>
          </a:p>
          <a:p>
            <a:pPr marL="514350" indent="-514350">
              <a:buAutoNum type="arabicPeriod"/>
            </a:pPr>
            <a:r>
              <a:rPr lang="en-CA" dirty="0" smtClean="0"/>
              <a:t>What was the Protestant Reformation?</a:t>
            </a:r>
          </a:p>
          <a:p>
            <a:pPr marL="514350" indent="-514350">
              <a:buAutoNum type="arabicPeriod"/>
            </a:pPr>
            <a:endParaRPr lang="en-C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Quick Questions – September 18</a:t>
            </a:r>
            <a:endParaRPr lang="en-CA" dirty="0"/>
          </a:p>
        </p:txBody>
      </p:sp>
      <p:sp>
        <p:nvSpPr>
          <p:cNvPr id="3" name="Content Placeholder 2"/>
          <p:cNvSpPr>
            <a:spLocks noGrp="1"/>
          </p:cNvSpPr>
          <p:nvPr>
            <p:ph sz="quarter" idx="1"/>
          </p:nvPr>
        </p:nvSpPr>
        <p:spPr>
          <a:xfrm>
            <a:off x="251520" y="1556792"/>
            <a:ext cx="8503920" cy="4572000"/>
          </a:xfrm>
        </p:spPr>
        <p:txBody>
          <a:bodyPr/>
          <a:lstStyle/>
          <a:p>
            <a:pPr>
              <a:buNone/>
            </a:pPr>
            <a:r>
              <a:rPr lang="en-CA" dirty="0" smtClean="0"/>
              <a:t>1.  Autonomy is a state of individual freedom outside authority</a:t>
            </a:r>
          </a:p>
          <a:p>
            <a:pPr marL="514350" indent="-514350">
              <a:buAutoNum type="arabicPeriod" startAt="2"/>
            </a:pPr>
            <a:r>
              <a:rPr lang="en-CA" dirty="0" smtClean="0"/>
              <a:t>Self reliance is the quality of being responsible for one’s own well-being.</a:t>
            </a:r>
          </a:p>
          <a:p>
            <a:pPr marL="514350" indent="-514350">
              <a:buAutoNum type="arabicPeriod" startAt="2"/>
            </a:pPr>
            <a:r>
              <a:rPr lang="en-CA" dirty="0" smtClean="0"/>
              <a:t>collective</a:t>
            </a:r>
          </a:p>
          <a:p>
            <a:pPr marL="514350" indent="-514350">
              <a:buAutoNum type="arabicPeriod" startAt="2"/>
            </a:pPr>
            <a:r>
              <a:rPr lang="en-CA" dirty="0" smtClean="0"/>
              <a:t>Individualist</a:t>
            </a:r>
          </a:p>
          <a:p>
            <a:pPr marL="514350" indent="-514350">
              <a:buAutoNum type="arabicPeriod" startAt="2"/>
            </a:pPr>
            <a:r>
              <a:rPr lang="en-CA" dirty="0" smtClean="0"/>
              <a:t>Protestant Reformation was a time when the Protestant population influenced the Roman Catholics and convinced some to convert.</a:t>
            </a:r>
          </a:p>
          <a:p>
            <a:pPr marL="514350" indent="-514350">
              <a:buAutoNum type="arabicPeriod" startAt="2"/>
            </a:pPr>
            <a:endParaRPr lang="en-CA"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Individualist Ideologies</a:t>
            </a:r>
            <a:endParaRPr lang="en-CA" b="1" dirty="0"/>
          </a:p>
        </p:txBody>
      </p:sp>
      <p:sp>
        <p:nvSpPr>
          <p:cNvPr id="3" name="Content Placeholder 2"/>
          <p:cNvSpPr>
            <a:spLocks noGrp="1"/>
          </p:cNvSpPr>
          <p:nvPr>
            <p:ph sz="quarter" idx="1"/>
          </p:nvPr>
        </p:nvSpPr>
        <p:spPr>
          <a:xfrm>
            <a:off x="301752" y="1527048"/>
            <a:ext cx="8503920" cy="2478016"/>
          </a:xfrm>
        </p:spPr>
        <p:txBody>
          <a:bodyPr/>
          <a:lstStyle/>
          <a:p>
            <a:r>
              <a:rPr lang="en-CA" dirty="0" smtClean="0"/>
              <a:t>Individualist ideologies tend to advocate individual rights, and freedom from government and from collective controls and restrictions. They promote principles such as autonomy, self-interest, personal achievement, and self-reliance.</a:t>
            </a:r>
          </a:p>
          <a:p>
            <a:pPr>
              <a:buNone/>
            </a:pPr>
            <a:endParaRPr lang="en-CA" dirty="0"/>
          </a:p>
        </p:txBody>
      </p:sp>
      <p:pic>
        <p:nvPicPr>
          <p:cNvPr id="1027" name="Picture 3"/>
          <p:cNvPicPr>
            <a:picLocks noChangeAspect="1" noChangeArrowheads="1"/>
          </p:cNvPicPr>
          <p:nvPr/>
        </p:nvPicPr>
        <p:blipFill>
          <a:blip r:embed="rId2" cstate="print"/>
          <a:srcRect/>
          <a:stretch>
            <a:fillRect/>
          </a:stretch>
        </p:blipFill>
        <p:spPr bwMode="auto">
          <a:xfrm>
            <a:off x="2123728" y="4149080"/>
            <a:ext cx="5633295" cy="17941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892480" cy="968152"/>
          </a:xfrm>
        </p:spPr>
        <p:txBody>
          <a:bodyPr>
            <a:normAutofit fontScale="90000"/>
          </a:bodyPr>
          <a:lstStyle/>
          <a:p>
            <a:r>
              <a:rPr lang="en-CA" b="1" dirty="0" smtClean="0"/>
              <a:t>Section 2 Principles of Individualism</a:t>
            </a:r>
            <a:br>
              <a:rPr lang="en-CA" b="1" dirty="0" smtClean="0"/>
            </a:br>
            <a:r>
              <a:rPr lang="en-CA" b="1" dirty="0" smtClean="0"/>
              <a:t>and Collectivism</a:t>
            </a:r>
            <a:r>
              <a:rPr lang="en-CA" dirty="0" smtClean="0"/>
              <a:t>- </a:t>
            </a:r>
            <a:endParaRPr lang="en-CA" dirty="0"/>
          </a:p>
        </p:txBody>
      </p:sp>
      <p:sp>
        <p:nvSpPr>
          <p:cNvPr id="3" name="Content Placeholder 2"/>
          <p:cNvSpPr>
            <a:spLocks noGrp="1"/>
          </p:cNvSpPr>
          <p:nvPr>
            <p:ph sz="quarter" idx="1"/>
          </p:nvPr>
        </p:nvSpPr>
        <p:spPr/>
        <p:txBody>
          <a:bodyPr/>
          <a:lstStyle/>
          <a:p>
            <a:r>
              <a:rPr lang="en-CA" b="1" dirty="0" smtClean="0">
                <a:solidFill>
                  <a:srgbClr val="00B050"/>
                </a:solidFill>
              </a:rPr>
              <a:t>Section 2 question: In what ways are individualism and collectivism foundations of ideology?</a:t>
            </a:r>
          </a:p>
          <a:p>
            <a:r>
              <a:rPr lang="en-CA" b="1" dirty="0" smtClean="0">
                <a:solidFill>
                  <a:srgbClr val="00B050"/>
                </a:solidFill>
              </a:rPr>
              <a:t>Yesterday we explored a general understanding of individualist versus collectivist ideas.</a:t>
            </a:r>
          </a:p>
          <a:p>
            <a:r>
              <a:rPr lang="en-CA" b="1" dirty="0" smtClean="0">
                <a:solidFill>
                  <a:srgbClr val="7030A0"/>
                </a:solidFill>
              </a:rPr>
              <a:t>Today we will look at specific principles of individualism and collectivism on which various ideologies are based.</a:t>
            </a:r>
            <a:endParaRPr lang="en-CA" b="1" dirty="0">
              <a:solidFill>
                <a:srgbClr val="7030A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Principles of Individualism</a:t>
            </a:r>
            <a:endParaRPr lang="en-CA" b="1" dirty="0"/>
          </a:p>
        </p:txBody>
      </p:sp>
      <p:sp>
        <p:nvSpPr>
          <p:cNvPr id="3" name="Content Placeholder 2"/>
          <p:cNvSpPr>
            <a:spLocks noGrp="1"/>
          </p:cNvSpPr>
          <p:nvPr>
            <p:ph sz="quarter" idx="1"/>
          </p:nvPr>
        </p:nvSpPr>
        <p:spPr/>
        <p:txBody>
          <a:bodyPr>
            <a:normAutofit fontScale="92500" lnSpcReduction="10000"/>
          </a:bodyPr>
          <a:lstStyle/>
          <a:p>
            <a:r>
              <a:rPr lang="en-CA" dirty="0" smtClean="0"/>
              <a:t>Individualism is one possible foundation of ideology and is a foundation in particular of liberalism, the prevailing ideology in Western democracy.</a:t>
            </a:r>
          </a:p>
          <a:p>
            <a:r>
              <a:rPr lang="en-CA" dirty="0" smtClean="0"/>
              <a:t>In this section you will read about the different ways in which the following principles are manifested in society:</a:t>
            </a:r>
          </a:p>
          <a:p>
            <a:pPr>
              <a:buNone/>
            </a:pPr>
            <a:r>
              <a:rPr lang="en-CA" dirty="0" smtClean="0"/>
              <a:t>• rule of law</a:t>
            </a:r>
          </a:p>
          <a:p>
            <a:pPr>
              <a:buNone/>
            </a:pPr>
            <a:r>
              <a:rPr lang="en-CA" dirty="0" smtClean="0"/>
              <a:t>• individual rights and freedoms</a:t>
            </a:r>
          </a:p>
          <a:p>
            <a:pPr>
              <a:buNone/>
            </a:pPr>
            <a:r>
              <a:rPr lang="en-CA" dirty="0" smtClean="0"/>
              <a:t>• private property</a:t>
            </a:r>
          </a:p>
          <a:p>
            <a:pPr>
              <a:buNone/>
            </a:pPr>
            <a:r>
              <a:rPr lang="en-CA" dirty="0" smtClean="0"/>
              <a:t>• economic freedom</a:t>
            </a:r>
          </a:p>
          <a:p>
            <a:pPr>
              <a:buNone/>
            </a:pPr>
            <a:r>
              <a:rPr lang="en-CA" dirty="0" smtClean="0"/>
              <a:t>• self-interest</a:t>
            </a:r>
          </a:p>
          <a:p>
            <a:pPr>
              <a:buNone/>
            </a:pPr>
            <a:r>
              <a:rPr lang="en-CA" dirty="0" smtClean="0"/>
              <a:t>• competition</a:t>
            </a:r>
            <a:endParaRPr lang="en-C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Rule of Law</a:t>
            </a:r>
            <a:endParaRPr lang="en-CA" b="1" dirty="0"/>
          </a:p>
        </p:txBody>
      </p:sp>
      <p:sp>
        <p:nvSpPr>
          <p:cNvPr id="3" name="Content Placeholder 2"/>
          <p:cNvSpPr>
            <a:spLocks noGrp="1"/>
          </p:cNvSpPr>
          <p:nvPr>
            <p:ph sz="quarter" idx="1"/>
          </p:nvPr>
        </p:nvSpPr>
        <p:spPr/>
        <p:txBody>
          <a:bodyPr>
            <a:normAutofit/>
          </a:bodyPr>
          <a:lstStyle/>
          <a:p>
            <a:r>
              <a:rPr lang="en-CA" dirty="0" smtClean="0"/>
              <a:t>The key principle in Canadian life—and in liberal democracies around the world—is the </a:t>
            </a:r>
            <a:r>
              <a:rPr lang="en-CA" b="1" dirty="0" smtClean="0"/>
              <a:t>rule of law.</a:t>
            </a:r>
          </a:p>
          <a:p>
            <a:r>
              <a:rPr lang="en-CA" dirty="0" smtClean="0"/>
              <a:t>Essentially, every </a:t>
            </a:r>
            <a:r>
              <a:rPr lang="en-CA" i="1" dirty="0" smtClean="0"/>
              <a:t>individual is equal before the law. Furthermore, </a:t>
            </a:r>
            <a:r>
              <a:rPr lang="en-CA" dirty="0" smtClean="0"/>
              <a:t>this principle means that citizens are subject to clearly defined rules, rather than the arbitrary power of an individual or group in a position of authority. </a:t>
            </a:r>
          </a:p>
        </p:txBody>
      </p:sp>
      <p:pic>
        <p:nvPicPr>
          <p:cNvPr id="4" name="Picture 3" descr="kaw.jpg"/>
          <p:cNvPicPr>
            <a:picLocks noChangeAspect="1"/>
          </p:cNvPicPr>
          <p:nvPr/>
        </p:nvPicPr>
        <p:blipFill>
          <a:blip r:embed="rId2" cstate="print"/>
          <a:stretch>
            <a:fillRect/>
          </a:stretch>
        </p:blipFill>
        <p:spPr>
          <a:xfrm>
            <a:off x="4932040" y="4365104"/>
            <a:ext cx="2466975" cy="184785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Rule of Law</a:t>
            </a:r>
            <a:endParaRPr lang="en-CA" dirty="0"/>
          </a:p>
        </p:txBody>
      </p:sp>
      <p:sp>
        <p:nvSpPr>
          <p:cNvPr id="3" name="Content Placeholder 2"/>
          <p:cNvSpPr>
            <a:spLocks noGrp="1"/>
          </p:cNvSpPr>
          <p:nvPr>
            <p:ph sz="quarter" idx="1"/>
          </p:nvPr>
        </p:nvSpPr>
        <p:spPr>
          <a:xfrm>
            <a:off x="301752" y="1527048"/>
            <a:ext cx="3982216" cy="4572000"/>
          </a:xfrm>
        </p:spPr>
        <p:txBody>
          <a:bodyPr/>
          <a:lstStyle/>
          <a:p>
            <a:r>
              <a:rPr lang="en-CA" dirty="0" smtClean="0"/>
              <a:t>For example, </a:t>
            </a:r>
            <a:r>
              <a:rPr lang="it-IT" dirty="0" smtClean="0"/>
              <a:t>when Italian prime minister Silvio Berlusconi </a:t>
            </a:r>
            <a:r>
              <a:rPr lang="en-CA" dirty="0" smtClean="0"/>
              <a:t>tried to use Italian immunity laws to avoid bribery charges, he was accused of trying to place himself above the law.</a:t>
            </a:r>
          </a:p>
          <a:p>
            <a:endParaRPr lang="en-CA" dirty="0"/>
          </a:p>
        </p:txBody>
      </p:sp>
      <p:pic>
        <p:nvPicPr>
          <p:cNvPr id="4" name="Picture 3" descr="silvio.jpg"/>
          <p:cNvPicPr>
            <a:picLocks noChangeAspect="1"/>
          </p:cNvPicPr>
          <p:nvPr/>
        </p:nvPicPr>
        <p:blipFill>
          <a:blip r:embed="rId2" cstate="print"/>
          <a:stretch>
            <a:fillRect/>
          </a:stretch>
        </p:blipFill>
        <p:spPr>
          <a:xfrm>
            <a:off x="4716016" y="1988840"/>
            <a:ext cx="3789090" cy="3583657"/>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Individual Rights and Freedoms</a:t>
            </a:r>
            <a:endParaRPr lang="en-CA" dirty="0"/>
          </a:p>
        </p:txBody>
      </p:sp>
      <p:sp>
        <p:nvSpPr>
          <p:cNvPr id="3" name="Content Placeholder 2"/>
          <p:cNvSpPr>
            <a:spLocks noGrp="1"/>
          </p:cNvSpPr>
          <p:nvPr>
            <p:ph sz="quarter" idx="1"/>
          </p:nvPr>
        </p:nvSpPr>
        <p:spPr/>
        <p:txBody>
          <a:bodyPr/>
          <a:lstStyle/>
          <a:p>
            <a:r>
              <a:rPr lang="en-CA" b="1" dirty="0" smtClean="0"/>
              <a:t>Individual rights and freedoms </a:t>
            </a:r>
            <a:r>
              <a:rPr lang="en-CA" dirty="0" smtClean="0"/>
              <a:t>are a key principle of individualism and</a:t>
            </a:r>
            <a:r>
              <a:rPr lang="en-CA" b="1" dirty="0" smtClean="0"/>
              <a:t> </a:t>
            </a:r>
            <a:r>
              <a:rPr lang="en-CA" dirty="0" smtClean="0"/>
              <a:t>an important feature of liberal democracies. Examples of such rights and freedoms include freedom of religion, freedom of association, and the right to life, liberty, and the security of the person.</a:t>
            </a:r>
          </a:p>
          <a:p>
            <a:r>
              <a:rPr lang="en-CA" dirty="0" smtClean="0"/>
              <a:t>One important individual right in liberal democracies is the right to vote.</a:t>
            </a:r>
            <a:endParaRPr lang="en-CA" dirty="0"/>
          </a:p>
        </p:txBody>
      </p:sp>
      <p:pic>
        <p:nvPicPr>
          <p:cNvPr id="4" name="Picture 3" descr="charter.jpg"/>
          <p:cNvPicPr>
            <a:picLocks noChangeAspect="1"/>
          </p:cNvPicPr>
          <p:nvPr/>
        </p:nvPicPr>
        <p:blipFill>
          <a:blip r:embed="rId2" cstate="print"/>
          <a:stretch>
            <a:fillRect/>
          </a:stretch>
        </p:blipFill>
        <p:spPr>
          <a:xfrm>
            <a:off x="6156176" y="4581128"/>
            <a:ext cx="2571750" cy="178117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Individual Rights and Freedoms</a:t>
            </a:r>
            <a:endParaRPr lang="en-CA" b="1" dirty="0"/>
          </a:p>
        </p:txBody>
      </p:sp>
      <p:sp>
        <p:nvSpPr>
          <p:cNvPr id="3" name="Content Placeholder 2"/>
          <p:cNvSpPr>
            <a:spLocks noGrp="1"/>
          </p:cNvSpPr>
          <p:nvPr>
            <p:ph sz="quarter" idx="1"/>
          </p:nvPr>
        </p:nvSpPr>
        <p:spPr/>
        <p:txBody>
          <a:bodyPr/>
          <a:lstStyle/>
          <a:p>
            <a:r>
              <a:rPr lang="en-CA" dirty="0" smtClean="0"/>
              <a:t>Most early liberal democracies did not extend this right to all citizens. For example, after the American and French revolutions, the right to vote was granted only to some men, mainly property owners.</a:t>
            </a:r>
          </a:p>
          <a:p>
            <a:endParaRPr lang="en-CA" dirty="0"/>
          </a:p>
        </p:txBody>
      </p:sp>
      <p:pic>
        <p:nvPicPr>
          <p:cNvPr id="5" name="Picture 4" descr="USvote.jpg"/>
          <p:cNvPicPr>
            <a:picLocks noChangeAspect="1"/>
          </p:cNvPicPr>
          <p:nvPr/>
        </p:nvPicPr>
        <p:blipFill>
          <a:blip r:embed="rId2" cstate="print"/>
          <a:stretch>
            <a:fillRect/>
          </a:stretch>
        </p:blipFill>
        <p:spPr>
          <a:xfrm>
            <a:off x="1187624" y="3789040"/>
            <a:ext cx="2143125" cy="2133600"/>
          </a:xfrm>
          <a:prstGeom prst="rect">
            <a:avLst/>
          </a:prstGeom>
        </p:spPr>
      </p:pic>
      <p:pic>
        <p:nvPicPr>
          <p:cNvPr id="6" name="Picture 5" descr="french.jpg"/>
          <p:cNvPicPr>
            <a:picLocks noChangeAspect="1"/>
          </p:cNvPicPr>
          <p:nvPr/>
        </p:nvPicPr>
        <p:blipFill>
          <a:blip r:embed="rId3" cstate="print"/>
          <a:stretch>
            <a:fillRect/>
          </a:stretch>
        </p:blipFill>
        <p:spPr>
          <a:xfrm>
            <a:off x="5364088" y="3645024"/>
            <a:ext cx="2366503" cy="219645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Examples of Voting Rights in History</a:t>
            </a:r>
            <a:endParaRPr lang="en-CA" b="1" dirty="0"/>
          </a:p>
        </p:txBody>
      </p:sp>
      <p:sp>
        <p:nvSpPr>
          <p:cNvPr id="3" name="Content Placeholder 2"/>
          <p:cNvSpPr>
            <a:spLocks noGrp="1"/>
          </p:cNvSpPr>
          <p:nvPr>
            <p:ph sz="quarter" idx="1"/>
          </p:nvPr>
        </p:nvSpPr>
        <p:spPr/>
        <p:txBody>
          <a:bodyPr>
            <a:normAutofit/>
          </a:bodyPr>
          <a:lstStyle/>
          <a:p>
            <a:r>
              <a:rPr lang="en-CA" dirty="0" smtClean="0"/>
              <a:t>In England, middle-class men got the vote only in 1832. Working-class men waited until 1885. English women were first able to vote only in 1919—and only if they were over the age of 30.</a:t>
            </a:r>
          </a:p>
          <a:p>
            <a:r>
              <a:rPr lang="en-CA" dirty="0" smtClean="0"/>
              <a:t>In France, all men received the right to vote for the first time in 1789. Various classes of men lost and regained this right until 1848, when all men in France gained the right to vote. Women were granted the right to vote in 1944.</a:t>
            </a:r>
            <a:endParaRPr lang="en-C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Examples of Voting Rights in History</a:t>
            </a:r>
            <a:endParaRPr lang="en-CA" dirty="0"/>
          </a:p>
        </p:txBody>
      </p:sp>
      <p:sp>
        <p:nvSpPr>
          <p:cNvPr id="3" name="Content Placeholder 2"/>
          <p:cNvSpPr>
            <a:spLocks noGrp="1"/>
          </p:cNvSpPr>
          <p:nvPr>
            <p:ph sz="quarter" idx="1"/>
          </p:nvPr>
        </p:nvSpPr>
        <p:spPr>
          <a:xfrm>
            <a:off x="301752" y="1527048"/>
            <a:ext cx="8503920" cy="3918176"/>
          </a:xfrm>
        </p:spPr>
        <p:txBody>
          <a:bodyPr>
            <a:normAutofit/>
          </a:bodyPr>
          <a:lstStyle/>
          <a:p>
            <a:r>
              <a:rPr lang="en-CA" dirty="0" smtClean="0"/>
              <a:t>In the early years of some states in the United States, voters had to be both male and Protestant.</a:t>
            </a:r>
          </a:p>
          <a:p>
            <a:r>
              <a:rPr lang="en-CA" dirty="0" smtClean="0"/>
              <a:t>During the apartheid era, South Africa restricted voting based on race. And Canada, for years, limited the right to vote for Aboriginal people identified as “status Indians.”</a:t>
            </a:r>
          </a:p>
          <a:p>
            <a:r>
              <a:rPr lang="en-CA" dirty="0" smtClean="0"/>
              <a:t> Only in 2004 did all prisoners in Canadian prisons become eligible to vote in federal elections</a:t>
            </a:r>
            <a:endParaRPr lang="en-CA" dirty="0"/>
          </a:p>
        </p:txBody>
      </p:sp>
      <p:pic>
        <p:nvPicPr>
          <p:cNvPr id="4" name="Picture 3" descr="status.jpg"/>
          <p:cNvPicPr>
            <a:picLocks noChangeAspect="1"/>
          </p:cNvPicPr>
          <p:nvPr/>
        </p:nvPicPr>
        <p:blipFill>
          <a:blip r:embed="rId2" cstate="print"/>
          <a:stretch>
            <a:fillRect/>
          </a:stretch>
        </p:blipFill>
        <p:spPr>
          <a:xfrm>
            <a:off x="1619672" y="5162550"/>
            <a:ext cx="2695575" cy="1695450"/>
          </a:xfrm>
          <a:prstGeom prst="rect">
            <a:avLst/>
          </a:prstGeom>
        </p:spPr>
      </p:pic>
      <p:pic>
        <p:nvPicPr>
          <p:cNvPr id="5" name="Picture 4" descr="vote3.jpg"/>
          <p:cNvPicPr>
            <a:picLocks noChangeAspect="1"/>
          </p:cNvPicPr>
          <p:nvPr/>
        </p:nvPicPr>
        <p:blipFill>
          <a:blip r:embed="rId3" cstate="print"/>
          <a:stretch>
            <a:fillRect/>
          </a:stretch>
        </p:blipFill>
        <p:spPr>
          <a:xfrm>
            <a:off x="7092280" y="4725144"/>
            <a:ext cx="1819275" cy="18669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Voting Rights </a:t>
            </a:r>
            <a:endParaRPr lang="en-CA" b="1" dirty="0"/>
          </a:p>
        </p:txBody>
      </p:sp>
      <p:sp>
        <p:nvSpPr>
          <p:cNvPr id="3" name="Content Placeholder 2"/>
          <p:cNvSpPr>
            <a:spLocks noGrp="1"/>
          </p:cNvSpPr>
          <p:nvPr>
            <p:ph sz="quarter" idx="1"/>
          </p:nvPr>
        </p:nvSpPr>
        <p:spPr/>
        <p:txBody>
          <a:bodyPr/>
          <a:lstStyle/>
          <a:p>
            <a:r>
              <a:rPr lang="en-CA" dirty="0" smtClean="0"/>
              <a:t>Now, however, the right to vote has extended in most democratic countries to include all citizens above a certain age, usually 18 or 21.</a:t>
            </a:r>
          </a:p>
          <a:p>
            <a:pPr>
              <a:buNone/>
            </a:pPr>
            <a:endParaRPr lang="en-CA" dirty="0"/>
          </a:p>
        </p:txBody>
      </p:sp>
      <p:pic>
        <p:nvPicPr>
          <p:cNvPr id="4" name="Picture 3" descr="voting.jpg"/>
          <p:cNvPicPr>
            <a:picLocks noChangeAspect="1"/>
          </p:cNvPicPr>
          <p:nvPr/>
        </p:nvPicPr>
        <p:blipFill>
          <a:blip r:embed="rId2" cstate="print"/>
          <a:stretch>
            <a:fillRect/>
          </a:stretch>
        </p:blipFill>
        <p:spPr>
          <a:xfrm>
            <a:off x="3059832" y="2924944"/>
            <a:ext cx="3384376" cy="3498063"/>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Individual Rights and Freedoms</a:t>
            </a:r>
            <a:endParaRPr lang="en-CA" b="1" dirty="0"/>
          </a:p>
        </p:txBody>
      </p:sp>
      <p:sp>
        <p:nvSpPr>
          <p:cNvPr id="3" name="Content Placeholder 2"/>
          <p:cNvSpPr>
            <a:spLocks noGrp="1"/>
          </p:cNvSpPr>
          <p:nvPr>
            <p:ph sz="quarter" idx="1"/>
          </p:nvPr>
        </p:nvSpPr>
        <p:spPr/>
        <p:txBody>
          <a:bodyPr>
            <a:normAutofit/>
          </a:bodyPr>
          <a:lstStyle/>
          <a:p>
            <a:r>
              <a:rPr lang="en-CA" dirty="0" smtClean="0"/>
              <a:t>Guaranteeing individual rights and freedoms can have negative consequences in certain circumstances, and liberal democracies attempt to balance the rights of one individual against the rights of other individuals, the rights of groups, and the needs and goals of the society.</a:t>
            </a:r>
          </a:p>
          <a:p>
            <a:r>
              <a:rPr lang="en-CA" dirty="0" smtClean="0"/>
              <a:t>Therefore, we have laws that prohibit the promotion of hatred or discrimination, thus limiting freedom of expression. </a:t>
            </a:r>
            <a:endParaRPr lang="en-CA" dirty="0"/>
          </a:p>
        </p:txBody>
      </p:sp>
      <p:pic>
        <p:nvPicPr>
          <p:cNvPr id="4" name="Picture 3" descr="discrim.jpg"/>
          <p:cNvPicPr>
            <a:picLocks noChangeAspect="1"/>
          </p:cNvPicPr>
          <p:nvPr/>
        </p:nvPicPr>
        <p:blipFill>
          <a:blip r:embed="rId2" cstate="print"/>
          <a:stretch>
            <a:fillRect/>
          </a:stretch>
        </p:blipFill>
        <p:spPr>
          <a:xfrm>
            <a:off x="3203848" y="4981575"/>
            <a:ext cx="2428875" cy="187642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Collectivist Ideologies </a:t>
            </a:r>
            <a:endParaRPr lang="en-CA" b="1" dirty="0"/>
          </a:p>
        </p:txBody>
      </p:sp>
      <p:sp>
        <p:nvSpPr>
          <p:cNvPr id="3" name="Content Placeholder 2"/>
          <p:cNvSpPr>
            <a:spLocks noGrp="1"/>
          </p:cNvSpPr>
          <p:nvPr>
            <p:ph sz="quarter" idx="1"/>
          </p:nvPr>
        </p:nvSpPr>
        <p:spPr/>
        <p:txBody>
          <a:bodyPr>
            <a:normAutofit fontScale="92500"/>
          </a:bodyPr>
          <a:lstStyle/>
          <a:p>
            <a:r>
              <a:rPr lang="en-CA" dirty="0" smtClean="0"/>
              <a:t>Collectivist ideologies endorse the idea of working cooperatively  to solve problems and manage economic and social issues.  They hold that collective enterprises, unions, and teamwork can accomplish more than individuals and competition can. They stress social harmony and cohesion over competitiveness. </a:t>
            </a:r>
          </a:p>
          <a:p>
            <a:r>
              <a:rPr lang="en-CA" dirty="0" smtClean="0"/>
              <a:t>Collectivist ideologies see a positive role for government assistance and control in regard to the economy and social issues, whereas individualist ideologies usually see government as interfering and counterproductive.</a:t>
            </a:r>
            <a:endParaRPr lang="en-CA" dirty="0"/>
          </a:p>
        </p:txBody>
      </p:sp>
      <p:pic>
        <p:nvPicPr>
          <p:cNvPr id="3075" name="Picture 3"/>
          <p:cNvPicPr>
            <a:picLocks noChangeAspect="1" noChangeArrowheads="1"/>
          </p:cNvPicPr>
          <p:nvPr/>
        </p:nvPicPr>
        <p:blipFill>
          <a:blip r:embed="rId2" cstate="print"/>
          <a:srcRect/>
          <a:stretch>
            <a:fillRect/>
          </a:stretch>
        </p:blipFill>
        <p:spPr bwMode="auto">
          <a:xfrm>
            <a:off x="2699792" y="5589240"/>
            <a:ext cx="3771900" cy="84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For Example</a:t>
            </a:r>
            <a:endParaRPr lang="en-CA" b="1" dirty="0"/>
          </a:p>
        </p:txBody>
      </p:sp>
      <p:sp>
        <p:nvSpPr>
          <p:cNvPr id="3" name="Content Placeholder 2"/>
          <p:cNvSpPr>
            <a:spLocks noGrp="1"/>
          </p:cNvSpPr>
          <p:nvPr>
            <p:ph sz="quarter" idx="1"/>
          </p:nvPr>
        </p:nvSpPr>
        <p:spPr>
          <a:xfrm>
            <a:off x="3779912" y="1527048"/>
            <a:ext cx="5025760" cy="4572000"/>
          </a:xfrm>
        </p:spPr>
        <p:txBody>
          <a:bodyPr>
            <a:normAutofit fontScale="92500"/>
          </a:bodyPr>
          <a:lstStyle/>
          <a:p>
            <a:r>
              <a:rPr lang="en-CA" dirty="0" smtClean="0"/>
              <a:t>In one extreme case, an Alberta high-school teacher named James </a:t>
            </a:r>
            <a:r>
              <a:rPr lang="en-CA" dirty="0" err="1" smtClean="0"/>
              <a:t>Keegstra</a:t>
            </a:r>
            <a:r>
              <a:rPr lang="en-CA" dirty="0" smtClean="0"/>
              <a:t> was dismissed from his teaching position in 1982 for expressing views in his classroom and claiming that the Holocaust did not happen. </a:t>
            </a:r>
          </a:p>
          <a:p>
            <a:r>
              <a:rPr lang="en-CA" dirty="0" err="1" smtClean="0"/>
              <a:t>Keegstra</a:t>
            </a:r>
            <a:r>
              <a:rPr lang="en-CA" dirty="0" smtClean="0"/>
              <a:t> was eventually charged with unlawfully promoting hatred against an identifiable group.</a:t>
            </a:r>
          </a:p>
          <a:p>
            <a:endParaRPr lang="en-CA" dirty="0"/>
          </a:p>
        </p:txBody>
      </p:sp>
      <p:pic>
        <p:nvPicPr>
          <p:cNvPr id="4" name="Picture 3" descr="James.jpg"/>
          <p:cNvPicPr>
            <a:picLocks noChangeAspect="1"/>
          </p:cNvPicPr>
          <p:nvPr/>
        </p:nvPicPr>
        <p:blipFill>
          <a:blip r:embed="rId2" cstate="print"/>
          <a:stretch>
            <a:fillRect/>
          </a:stretch>
        </p:blipFill>
        <p:spPr>
          <a:xfrm>
            <a:off x="899592" y="1988840"/>
            <a:ext cx="2160240" cy="3679944"/>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Individual Rights and Freedoms</a:t>
            </a:r>
            <a:endParaRPr lang="en-CA" b="1" dirty="0"/>
          </a:p>
        </p:txBody>
      </p:sp>
      <p:sp>
        <p:nvSpPr>
          <p:cNvPr id="3" name="Content Placeholder 2"/>
          <p:cNvSpPr>
            <a:spLocks noGrp="1"/>
          </p:cNvSpPr>
          <p:nvPr>
            <p:ph sz="quarter" idx="1"/>
          </p:nvPr>
        </p:nvSpPr>
        <p:spPr/>
        <p:txBody>
          <a:bodyPr/>
          <a:lstStyle/>
          <a:p>
            <a:r>
              <a:rPr lang="en-CA" dirty="0" smtClean="0"/>
              <a:t>From the creation of Canada as a democracy, individual rights and freedoms have been expanded. In the 1960s, social mores were loosening, and this brought about many changes to laws and society in general.</a:t>
            </a:r>
          </a:p>
          <a:p>
            <a:r>
              <a:rPr lang="en-CA" dirty="0" smtClean="0"/>
              <a:t>Pierre Trudeau was asked in the late 1960s about legal changes (Bill C-150) that granted rights on the issues of sexual preference and reproductive choice. He answered,</a:t>
            </a:r>
            <a:endParaRPr lang="en-C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err="1" smtClean="0"/>
              <a:t>Teudeau’s</a:t>
            </a:r>
            <a:r>
              <a:rPr lang="en-CA" b="1" dirty="0" smtClean="0"/>
              <a:t> Response</a:t>
            </a:r>
            <a:endParaRPr lang="en-CA" b="1" dirty="0"/>
          </a:p>
        </p:txBody>
      </p:sp>
      <p:sp>
        <p:nvSpPr>
          <p:cNvPr id="3" name="Content Placeholder 2"/>
          <p:cNvSpPr>
            <a:spLocks noGrp="1"/>
          </p:cNvSpPr>
          <p:nvPr>
            <p:ph sz="quarter" idx="1"/>
          </p:nvPr>
        </p:nvSpPr>
        <p:spPr/>
        <p:txBody>
          <a:bodyPr>
            <a:normAutofit fontScale="92500"/>
          </a:bodyPr>
          <a:lstStyle/>
          <a:p>
            <a:r>
              <a:rPr lang="en-CA" i="1" dirty="0" smtClean="0"/>
              <a:t>Well, it’s certainly the most extensive revision of the Criminal Code since the new Criminal Code of [the] early 1950s…it’s bringing the laws of the land up to contemporary society, I think. Take this thing on homosexuality. I think the view we take here is that there’s no place for the state in the bedrooms of the nation, and I think that, you know, what’s done in private between adults doesn’t concern the Criminal Code. When it becomes public, this is a different matter.</a:t>
            </a:r>
          </a:p>
          <a:p>
            <a:pPr>
              <a:buNone/>
            </a:pPr>
            <a:r>
              <a:rPr lang="en-CA" b="1" dirty="0" smtClean="0"/>
              <a:t>			</a:t>
            </a:r>
            <a:r>
              <a:rPr lang="en-CA" dirty="0" smtClean="0"/>
              <a:t>—Pierre Elliott Trudeau, Minister of Justice 				(later Canadian prime minister)</a:t>
            </a:r>
            <a:endParaRPr lang="en-C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smtClean="0"/>
              <a:t>Private Property</a:t>
            </a:r>
            <a:endParaRPr lang="en-CA" dirty="0"/>
          </a:p>
        </p:txBody>
      </p:sp>
      <p:sp>
        <p:nvSpPr>
          <p:cNvPr id="3" name="Content Placeholder 2"/>
          <p:cNvSpPr>
            <a:spLocks noGrp="1"/>
          </p:cNvSpPr>
          <p:nvPr>
            <p:ph sz="quarter" idx="1"/>
          </p:nvPr>
        </p:nvSpPr>
        <p:spPr/>
        <p:txBody>
          <a:bodyPr>
            <a:normAutofit lnSpcReduction="10000"/>
          </a:bodyPr>
          <a:lstStyle/>
          <a:p>
            <a:r>
              <a:rPr lang="en-CA" dirty="0" smtClean="0"/>
              <a:t>Modern understandings of property law developed during the Enlightenment period in England. At first, property law was understood to only apply to land (real estate), but it eventually came to apply to </a:t>
            </a:r>
            <a:r>
              <a:rPr lang="en-CA" b="1" dirty="0" smtClean="0"/>
              <a:t>three types </a:t>
            </a:r>
            <a:r>
              <a:rPr lang="en-CA" dirty="0" smtClean="0"/>
              <a:t>of property: </a:t>
            </a:r>
            <a:r>
              <a:rPr lang="en-CA" b="1" dirty="0" smtClean="0"/>
              <a:t>real estate</a:t>
            </a:r>
            <a:r>
              <a:rPr lang="en-CA" dirty="0" smtClean="0"/>
              <a:t>, other forms of </a:t>
            </a:r>
            <a:r>
              <a:rPr lang="en-CA" b="1" dirty="0" smtClean="0"/>
              <a:t>physical possessions</a:t>
            </a:r>
            <a:r>
              <a:rPr lang="en-CA" dirty="0" smtClean="0"/>
              <a:t>, and </a:t>
            </a:r>
            <a:r>
              <a:rPr lang="en-CA" b="1" dirty="0" smtClean="0"/>
              <a:t>intellectual property </a:t>
            </a:r>
            <a:r>
              <a:rPr lang="en-CA" dirty="0" smtClean="0"/>
              <a:t>(artistic works, inventions, and so on).</a:t>
            </a:r>
            <a:endParaRPr lang="en-CA" i="1" dirty="0" smtClean="0"/>
          </a:p>
          <a:p>
            <a:r>
              <a:rPr lang="en-CA" dirty="0" smtClean="0"/>
              <a:t>However, the notion of </a:t>
            </a:r>
            <a:r>
              <a:rPr lang="en-CA" b="1" dirty="0" smtClean="0"/>
              <a:t>private property </a:t>
            </a:r>
            <a:r>
              <a:rPr lang="en-CA" dirty="0" smtClean="0"/>
              <a:t>is only one way of looking</a:t>
            </a:r>
            <a:r>
              <a:rPr lang="en-CA" b="1" dirty="0" smtClean="0"/>
              <a:t> </a:t>
            </a:r>
            <a:r>
              <a:rPr lang="en-CA" dirty="0" smtClean="0"/>
              <a:t>at land and property; there are many different perspectives regarding the significance of people’s relationships with land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Private Property</a:t>
            </a:r>
            <a:endParaRPr lang="en-CA" b="1" dirty="0"/>
          </a:p>
        </p:txBody>
      </p:sp>
      <p:sp>
        <p:nvSpPr>
          <p:cNvPr id="3" name="Content Placeholder 2"/>
          <p:cNvSpPr>
            <a:spLocks noGrp="1"/>
          </p:cNvSpPr>
          <p:nvPr>
            <p:ph sz="quarter" idx="1"/>
          </p:nvPr>
        </p:nvSpPr>
        <p:spPr/>
        <p:txBody>
          <a:bodyPr>
            <a:normAutofit fontScale="92500"/>
          </a:bodyPr>
          <a:lstStyle/>
          <a:p>
            <a:r>
              <a:rPr lang="en-CA" dirty="0" smtClean="0"/>
              <a:t>For example, for some First Nations, Métis, and Inuit peoples, land reflects a person’s interrelationship with nature and all living things. Some peoples also believe that land cannot actually be owned—cannot be private property—but is rather shared. Some communities also have had a tradition of common property—shared by, worked by, and enjoyed by a</a:t>
            </a:r>
          </a:p>
          <a:p>
            <a:r>
              <a:rPr lang="en-CA" dirty="0" smtClean="0"/>
              <a:t>Such differences in perspective on land ownership have sometimes led to conflict among First Nations, Métis, and Inuit peoples, and between Aboriginal peoples and the British and Canadian governments. </a:t>
            </a:r>
            <a:endParaRPr lang="en-C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Private Property Protection</a:t>
            </a:r>
            <a:endParaRPr lang="en-CA" b="1" dirty="0"/>
          </a:p>
        </p:txBody>
      </p:sp>
      <p:sp>
        <p:nvSpPr>
          <p:cNvPr id="3" name="Content Placeholder 2"/>
          <p:cNvSpPr>
            <a:spLocks noGrp="1"/>
          </p:cNvSpPr>
          <p:nvPr>
            <p:ph sz="quarter" idx="1"/>
          </p:nvPr>
        </p:nvSpPr>
        <p:spPr>
          <a:xfrm>
            <a:off x="301752" y="1527048"/>
            <a:ext cx="5350368" cy="5070304"/>
          </a:xfrm>
        </p:spPr>
        <p:txBody>
          <a:bodyPr>
            <a:normAutofit fontScale="85000" lnSpcReduction="20000"/>
          </a:bodyPr>
          <a:lstStyle/>
          <a:p>
            <a:r>
              <a:rPr lang="en-CA" dirty="0" smtClean="0"/>
              <a:t>The protection of private property can also be a source of conflict in the realm of intellectual property. For example, biotechnology companies expend large amounts of time and money developing and patenting new varieties of plants, such as drought-resistant wheat, that can benefit society as a whole. Farmers who grow these varieties pay royalties to the companies who own the patents. It is not always clear, however, whether newly created plant varieties are significantly different from the existing crops that have been grown for centuries.</a:t>
            </a:r>
            <a:endParaRPr lang="en-CA" dirty="0"/>
          </a:p>
        </p:txBody>
      </p:sp>
      <p:pic>
        <p:nvPicPr>
          <p:cNvPr id="4" name="Picture 3" descr="wheat.jpg"/>
          <p:cNvPicPr>
            <a:picLocks noChangeAspect="1"/>
          </p:cNvPicPr>
          <p:nvPr/>
        </p:nvPicPr>
        <p:blipFill>
          <a:blip r:embed="rId2" cstate="print"/>
          <a:stretch>
            <a:fillRect/>
          </a:stretch>
        </p:blipFill>
        <p:spPr>
          <a:xfrm>
            <a:off x="5652120" y="2852936"/>
            <a:ext cx="3268628" cy="2175123"/>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Intellectual Property Rights</a:t>
            </a:r>
            <a:endParaRPr lang="en-CA" dirty="0"/>
          </a:p>
        </p:txBody>
      </p:sp>
      <p:sp>
        <p:nvSpPr>
          <p:cNvPr id="3" name="Content Placeholder 2"/>
          <p:cNvSpPr>
            <a:spLocks noGrp="1"/>
          </p:cNvSpPr>
          <p:nvPr>
            <p:ph sz="quarter" idx="1"/>
          </p:nvPr>
        </p:nvSpPr>
        <p:spPr/>
        <p:txBody>
          <a:bodyPr/>
          <a:lstStyle/>
          <a:p>
            <a:r>
              <a:rPr lang="en-CA" dirty="0" smtClean="0"/>
              <a:t>Investigation page 15</a:t>
            </a:r>
            <a:endParaRPr lang="en-CA" dirty="0"/>
          </a:p>
        </p:txBody>
      </p:sp>
      <p:pic>
        <p:nvPicPr>
          <p:cNvPr id="4" name="Picture 3" descr="prep.jpg"/>
          <p:cNvPicPr>
            <a:picLocks noChangeAspect="1"/>
          </p:cNvPicPr>
          <p:nvPr/>
        </p:nvPicPr>
        <p:blipFill>
          <a:blip r:embed="rId2" cstate="print"/>
          <a:stretch>
            <a:fillRect/>
          </a:stretch>
        </p:blipFill>
        <p:spPr>
          <a:xfrm>
            <a:off x="2339752" y="2276872"/>
            <a:ext cx="4358609" cy="3744441"/>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Economic Freedom</a:t>
            </a:r>
            <a:endParaRPr lang="en-CA" b="1" dirty="0"/>
          </a:p>
        </p:txBody>
      </p:sp>
      <p:sp>
        <p:nvSpPr>
          <p:cNvPr id="3" name="Content Placeholder 2"/>
          <p:cNvSpPr>
            <a:spLocks noGrp="1"/>
          </p:cNvSpPr>
          <p:nvPr>
            <p:ph sz="quarter" idx="1"/>
          </p:nvPr>
        </p:nvSpPr>
        <p:spPr/>
        <p:txBody>
          <a:bodyPr>
            <a:normAutofit fontScale="92500"/>
          </a:bodyPr>
          <a:lstStyle/>
          <a:p>
            <a:r>
              <a:rPr lang="en-CA" dirty="0" smtClean="0"/>
              <a:t>On a personal level, </a:t>
            </a:r>
            <a:r>
              <a:rPr lang="en-CA" b="1" dirty="0" smtClean="0"/>
              <a:t>economic freedom </a:t>
            </a:r>
            <a:r>
              <a:rPr lang="en-CA" dirty="0" smtClean="0"/>
              <a:t>is the freedom to buy what you</a:t>
            </a:r>
            <a:r>
              <a:rPr lang="en-CA" b="1" dirty="0" smtClean="0"/>
              <a:t> </a:t>
            </a:r>
            <a:r>
              <a:rPr lang="en-CA" dirty="0" smtClean="0"/>
              <a:t>want and to sell your labour, idea, or product to whomever you wish. </a:t>
            </a:r>
          </a:p>
          <a:p>
            <a:r>
              <a:rPr lang="en-CA" dirty="0" smtClean="0"/>
              <a:t>Markets in which consumers and businesses have        free choice to buy, sell, or trade, without government interference in those transactions, are called </a:t>
            </a:r>
            <a:r>
              <a:rPr lang="en-CA" b="1" dirty="0" smtClean="0"/>
              <a:t>free markets. </a:t>
            </a:r>
          </a:p>
          <a:p>
            <a:r>
              <a:rPr lang="en-CA" dirty="0" smtClean="0"/>
              <a:t>Economic freedom for free-market entrepreneurs would mean that there were no barriers to trade for products they might want to export, and that their customers would not have to pay taxes on their purchases.</a:t>
            </a:r>
            <a:endParaRPr lang="en-CA" dirty="0"/>
          </a:p>
        </p:txBody>
      </p:sp>
      <p:pic>
        <p:nvPicPr>
          <p:cNvPr id="4" name="Picture 3" descr="money.jpg"/>
          <p:cNvPicPr>
            <a:picLocks noChangeAspect="1"/>
          </p:cNvPicPr>
          <p:nvPr/>
        </p:nvPicPr>
        <p:blipFill>
          <a:blip r:embed="rId2" cstate="print"/>
          <a:stretch>
            <a:fillRect/>
          </a:stretch>
        </p:blipFill>
        <p:spPr>
          <a:xfrm>
            <a:off x="7812360" y="188640"/>
            <a:ext cx="864096" cy="1149748"/>
          </a:xfrm>
          <a:prstGeom prst="rect">
            <a:avLst/>
          </a:prstGeom>
        </p:spPr>
      </p:pic>
      <p:pic>
        <p:nvPicPr>
          <p:cNvPr id="5" name="Picture 4" descr="money.jpg"/>
          <p:cNvPicPr>
            <a:picLocks noChangeAspect="1"/>
          </p:cNvPicPr>
          <p:nvPr/>
        </p:nvPicPr>
        <p:blipFill>
          <a:blip r:embed="rId2" cstate="print"/>
          <a:stretch>
            <a:fillRect/>
          </a:stretch>
        </p:blipFill>
        <p:spPr>
          <a:xfrm>
            <a:off x="467544" y="332656"/>
            <a:ext cx="738616" cy="982786"/>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Economic Freedom</a:t>
            </a:r>
            <a:endParaRPr lang="en-CA" b="1" dirty="0"/>
          </a:p>
        </p:txBody>
      </p:sp>
      <p:sp>
        <p:nvSpPr>
          <p:cNvPr id="3" name="Content Placeholder 2"/>
          <p:cNvSpPr>
            <a:spLocks noGrp="1"/>
          </p:cNvSpPr>
          <p:nvPr>
            <p:ph sz="quarter" idx="1"/>
          </p:nvPr>
        </p:nvSpPr>
        <p:spPr>
          <a:xfrm>
            <a:off x="301752" y="1340768"/>
            <a:ext cx="8503920" cy="5112568"/>
          </a:xfrm>
        </p:spPr>
        <p:txBody>
          <a:bodyPr>
            <a:normAutofit fontScale="85000" lnSpcReduction="20000"/>
          </a:bodyPr>
          <a:lstStyle/>
          <a:p>
            <a:r>
              <a:rPr lang="en-CA" dirty="0" smtClean="0"/>
              <a:t>The Economic Freedom Index, compiled by the </a:t>
            </a:r>
            <a:r>
              <a:rPr lang="en-CA" i="1" dirty="0" smtClean="0"/>
              <a:t>Wall Street Journal </a:t>
            </a:r>
            <a:r>
              <a:rPr lang="en-CA" dirty="0" smtClean="0"/>
              <a:t>rates the economic freedom of 157 countries according to the following 10 factors:</a:t>
            </a:r>
          </a:p>
          <a:p>
            <a:pPr>
              <a:buNone/>
            </a:pPr>
            <a:r>
              <a:rPr lang="en-CA" dirty="0" smtClean="0"/>
              <a:t>• business freedom</a:t>
            </a:r>
          </a:p>
          <a:p>
            <a:pPr>
              <a:buNone/>
            </a:pPr>
            <a:r>
              <a:rPr lang="en-CA" dirty="0" smtClean="0"/>
              <a:t>• trade freedom</a:t>
            </a:r>
          </a:p>
          <a:p>
            <a:pPr>
              <a:buNone/>
            </a:pPr>
            <a:r>
              <a:rPr lang="en-CA" dirty="0" smtClean="0"/>
              <a:t>• fiscal (tax) freedom</a:t>
            </a:r>
          </a:p>
          <a:p>
            <a:pPr>
              <a:buNone/>
            </a:pPr>
            <a:r>
              <a:rPr lang="en-CA" dirty="0" smtClean="0"/>
              <a:t>• degree of government regulation</a:t>
            </a:r>
          </a:p>
          <a:p>
            <a:pPr>
              <a:buNone/>
            </a:pPr>
            <a:r>
              <a:rPr lang="en-CA" dirty="0" smtClean="0"/>
              <a:t>• monetary freedom</a:t>
            </a:r>
          </a:p>
          <a:p>
            <a:pPr>
              <a:buNone/>
            </a:pPr>
            <a:r>
              <a:rPr lang="en-CA" dirty="0" smtClean="0"/>
              <a:t>• investment freedom</a:t>
            </a:r>
          </a:p>
          <a:p>
            <a:pPr>
              <a:buNone/>
            </a:pPr>
            <a:r>
              <a:rPr lang="en-CA" dirty="0" smtClean="0"/>
              <a:t>• financial freedom</a:t>
            </a:r>
          </a:p>
          <a:p>
            <a:pPr>
              <a:buNone/>
            </a:pPr>
            <a:r>
              <a:rPr lang="en-CA" dirty="0" smtClean="0"/>
              <a:t>• property rights</a:t>
            </a:r>
          </a:p>
          <a:p>
            <a:pPr>
              <a:buNone/>
            </a:pPr>
            <a:r>
              <a:rPr lang="en-CA" dirty="0" smtClean="0"/>
              <a:t>• freedom from corruption</a:t>
            </a:r>
          </a:p>
          <a:p>
            <a:pPr>
              <a:buNone/>
            </a:pPr>
            <a:r>
              <a:rPr lang="en-CA" dirty="0" smtClean="0"/>
              <a:t>• labour freedom</a:t>
            </a:r>
          </a:p>
          <a:p>
            <a:pPr>
              <a:buFont typeface="Arial" pitchFamily="34" charset="0"/>
              <a:buChar char="•"/>
            </a:pPr>
            <a:r>
              <a:rPr lang="en-CA" dirty="0" smtClean="0"/>
              <a:t>In 2008, Canada was ranked 10th on this list!</a:t>
            </a:r>
            <a:endParaRPr lang="en-C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Economic Freedom</a:t>
            </a:r>
            <a:endParaRPr lang="en-CA" b="1" dirty="0"/>
          </a:p>
        </p:txBody>
      </p:sp>
      <p:sp>
        <p:nvSpPr>
          <p:cNvPr id="3" name="Content Placeholder 2"/>
          <p:cNvSpPr>
            <a:spLocks noGrp="1"/>
          </p:cNvSpPr>
          <p:nvPr>
            <p:ph sz="quarter" idx="1"/>
          </p:nvPr>
        </p:nvSpPr>
        <p:spPr/>
        <p:txBody>
          <a:bodyPr>
            <a:normAutofit/>
          </a:bodyPr>
          <a:lstStyle/>
          <a:p>
            <a:r>
              <a:rPr lang="en-CA" dirty="0" smtClean="0"/>
              <a:t>The reason for its ranking is that Canada intervenes in its markets rather than leaving them free from government regulation. </a:t>
            </a:r>
          </a:p>
          <a:p>
            <a:r>
              <a:rPr lang="en-CA" dirty="0" smtClean="0"/>
              <a:t>After the Great Depression of the 1930s, Canada implemented policies designed to create a “social safety net” for Canadian:</a:t>
            </a:r>
          </a:p>
          <a:p>
            <a:pPr lvl="1"/>
            <a:r>
              <a:rPr lang="en-CA" dirty="0" smtClean="0"/>
              <a:t> the Unemployment Insurance Act (1940)</a:t>
            </a:r>
          </a:p>
          <a:p>
            <a:pPr lvl="1"/>
            <a:r>
              <a:rPr lang="en-CA" dirty="0" smtClean="0"/>
              <a:t>The Canada Pension Plan (1966)</a:t>
            </a:r>
          </a:p>
          <a:p>
            <a:pPr lvl="1"/>
            <a:r>
              <a:rPr lang="en-CA" dirty="0" smtClean="0"/>
              <a:t>The Medical Care Act (1966)and other acts transformed Canada into more of a </a:t>
            </a:r>
            <a:r>
              <a:rPr lang="en-CA" b="1" dirty="0" smtClean="0"/>
              <a:t>welfare state.</a:t>
            </a:r>
            <a:endParaRPr lang="en-CA"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We will examine...</a:t>
            </a:r>
            <a:endParaRPr lang="en-CA" b="1" dirty="0"/>
          </a:p>
        </p:txBody>
      </p:sp>
      <p:sp>
        <p:nvSpPr>
          <p:cNvPr id="3" name="Content Placeholder 2"/>
          <p:cNvSpPr>
            <a:spLocks noGrp="1"/>
          </p:cNvSpPr>
          <p:nvPr>
            <p:ph sz="quarter" idx="1"/>
          </p:nvPr>
        </p:nvSpPr>
        <p:spPr/>
        <p:txBody>
          <a:bodyPr>
            <a:normAutofit/>
          </a:bodyPr>
          <a:lstStyle/>
          <a:p>
            <a:pPr>
              <a:buNone/>
            </a:pPr>
            <a:r>
              <a:rPr lang="en-CA" dirty="0" smtClean="0"/>
              <a:t>1.  the interaction of individualism and collectivism in society by considering how these two tendencies underlie different ideologies to varying degrees.</a:t>
            </a:r>
          </a:p>
          <a:p>
            <a:r>
              <a:rPr lang="en-CA" dirty="0" smtClean="0"/>
              <a:t> Can they be reconciled? Are they opposed to each other, or do they complement each other?</a:t>
            </a:r>
          </a:p>
          <a:p>
            <a:pPr>
              <a:buNone/>
            </a:pPr>
            <a:r>
              <a:rPr lang="en-CA" dirty="0" smtClean="0"/>
              <a:t>2.  the impact of these dynamically linked tendencies on society as well as their influence on personal identity as you deliberate the Chapter Issue: </a:t>
            </a:r>
            <a:r>
              <a:rPr lang="en-CA" b="1" i="1" dirty="0" smtClean="0"/>
              <a:t>To what extent are individualism and collectivism foundations of ideology?</a:t>
            </a:r>
            <a:endParaRPr lang="en-CA"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Economic Freedom</a:t>
            </a:r>
            <a:endParaRPr lang="en-CA" b="1" dirty="0"/>
          </a:p>
        </p:txBody>
      </p:sp>
      <p:sp>
        <p:nvSpPr>
          <p:cNvPr id="3" name="Content Placeholder 2"/>
          <p:cNvSpPr>
            <a:spLocks noGrp="1"/>
          </p:cNvSpPr>
          <p:nvPr>
            <p:ph sz="quarter" idx="1"/>
          </p:nvPr>
        </p:nvSpPr>
        <p:spPr/>
        <p:txBody>
          <a:bodyPr/>
          <a:lstStyle/>
          <a:p>
            <a:r>
              <a:rPr lang="en-CA" b="1" dirty="0" smtClean="0"/>
              <a:t>A welfare state </a:t>
            </a:r>
            <a:r>
              <a:rPr lang="en-CA" dirty="0" smtClean="0"/>
              <a:t>is one in which the economy is capitalist (free market), but the government uses policies that directly or indirectly modify the market forces in order to ensure economic stability and a basic standard of living for its citizens.</a:t>
            </a:r>
            <a:endParaRPr lang="en-CA"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Self-Interest and Competition</a:t>
            </a:r>
            <a:endParaRPr lang="en-CA" b="1" dirty="0"/>
          </a:p>
        </p:txBody>
      </p:sp>
      <p:sp>
        <p:nvSpPr>
          <p:cNvPr id="3" name="Content Placeholder 2"/>
          <p:cNvSpPr>
            <a:spLocks noGrp="1"/>
          </p:cNvSpPr>
          <p:nvPr>
            <p:ph sz="quarter" idx="1"/>
          </p:nvPr>
        </p:nvSpPr>
        <p:spPr>
          <a:xfrm>
            <a:off x="323528" y="1484784"/>
            <a:ext cx="8208912" cy="3456384"/>
          </a:xfrm>
        </p:spPr>
        <p:txBody>
          <a:bodyPr>
            <a:normAutofit fontScale="92500"/>
          </a:bodyPr>
          <a:lstStyle/>
          <a:p>
            <a:r>
              <a:rPr lang="en-CA" dirty="0" smtClean="0"/>
              <a:t>Two concepts of individualism closely related to the principle of economic freedom are </a:t>
            </a:r>
            <a:r>
              <a:rPr lang="en-CA" b="1" dirty="0" smtClean="0"/>
              <a:t>self-interest</a:t>
            </a:r>
            <a:r>
              <a:rPr lang="en-CA" dirty="0" smtClean="0"/>
              <a:t> and </a:t>
            </a:r>
            <a:r>
              <a:rPr lang="en-CA" b="1" dirty="0" smtClean="0"/>
              <a:t>competition</a:t>
            </a:r>
            <a:r>
              <a:rPr lang="en-CA" dirty="0" smtClean="0"/>
              <a:t>. </a:t>
            </a:r>
          </a:p>
          <a:p>
            <a:r>
              <a:rPr lang="en-CA" dirty="0" smtClean="0"/>
              <a:t>Supporters of individualism see economic freedom as leading to the most efficient and beneficial economy for the greatest number of people, because it encourages competition and they assume that people generally act in their own self-interest. </a:t>
            </a:r>
          </a:p>
        </p:txBody>
      </p:sp>
      <p:pic>
        <p:nvPicPr>
          <p:cNvPr id="4" name="Picture 3" descr="economy.jpg"/>
          <p:cNvPicPr>
            <a:picLocks noChangeAspect="1"/>
          </p:cNvPicPr>
          <p:nvPr/>
        </p:nvPicPr>
        <p:blipFill>
          <a:blip r:embed="rId2" cstate="print"/>
          <a:stretch>
            <a:fillRect/>
          </a:stretch>
        </p:blipFill>
        <p:spPr>
          <a:xfrm>
            <a:off x="3059832" y="4869160"/>
            <a:ext cx="2590800" cy="1762125"/>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Self-Interest &amp; Competition</a:t>
            </a:r>
            <a:endParaRPr lang="en-CA" b="1" dirty="0"/>
          </a:p>
        </p:txBody>
      </p:sp>
      <p:sp>
        <p:nvSpPr>
          <p:cNvPr id="3" name="Content Placeholder 2"/>
          <p:cNvSpPr>
            <a:spLocks noGrp="1"/>
          </p:cNvSpPr>
          <p:nvPr>
            <p:ph sz="quarter" idx="1"/>
          </p:nvPr>
        </p:nvSpPr>
        <p:spPr>
          <a:xfrm>
            <a:off x="301752" y="1527048"/>
            <a:ext cx="4774304" cy="4572000"/>
          </a:xfrm>
        </p:spPr>
        <p:txBody>
          <a:bodyPr/>
          <a:lstStyle/>
          <a:p>
            <a:r>
              <a:rPr lang="en-CA" dirty="0" smtClean="0"/>
              <a:t>These ideas were first promoted by 18</a:t>
            </a:r>
            <a:r>
              <a:rPr lang="en-CA" baseline="30000" dirty="0" smtClean="0"/>
              <a:t>th</a:t>
            </a:r>
            <a:r>
              <a:rPr lang="en-CA" dirty="0" smtClean="0"/>
              <a:t> century Scottish philosopher and economist Adam Smith, who saw individual self-interest as an “invisible hand” that guides individuals to contribute for the common good of everyone.</a:t>
            </a:r>
          </a:p>
          <a:p>
            <a:pPr>
              <a:buNone/>
            </a:pPr>
            <a:endParaRPr lang="en-CA" dirty="0"/>
          </a:p>
        </p:txBody>
      </p:sp>
      <p:pic>
        <p:nvPicPr>
          <p:cNvPr id="4" name="Picture 3" descr="smith.jpg"/>
          <p:cNvPicPr>
            <a:picLocks noChangeAspect="1"/>
          </p:cNvPicPr>
          <p:nvPr/>
        </p:nvPicPr>
        <p:blipFill>
          <a:blip r:embed="rId2" cstate="print"/>
          <a:stretch>
            <a:fillRect/>
          </a:stretch>
        </p:blipFill>
        <p:spPr>
          <a:xfrm>
            <a:off x="5004048" y="2276872"/>
            <a:ext cx="3628879" cy="2601838"/>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Self-Interest and Competition</a:t>
            </a:r>
            <a:endParaRPr lang="en-CA" b="1" dirty="0"/>
          </a:p>
        </p:txBody>
      </p:sp>
      <p:sp>
        <p:nvSpPr>
          <p:cNvPr id="3" name="Content Placeholder 2"/>
          <p:cNvSpPr>
            <a:spLocks noGrp="1"/>
          </p:cNvSpPr>
          <p:nvPr>
            <p:ph sz="quarter" idx="1"/>
          </p:nvPr>
        </p:nvSpPr>
        <p:spPr>
          <a:xfrm>
            <a:off x="3203848" y="1527048"/>
            <a:ext cx="5601824" cy="4572000"/>
          </a:xfrm>
        </p:spPr>
        <p:txBody>
          <a:bodyPr>
            <a:normAutofit fontScale="92500" lnSpcReduction="10000"/>
          </a:bodyPr>
          <a:lstStyle/>
          <a:p>
            <a:r>
              <a:rPr lang="en-CA" dirty="0" smtClean="0"/>
              <a:t>In this view, the forces of supply and demand in the marketplace work to the benefit of the majority. When there is too much supply of a product, the price drops and, eventually, so does the supply. When demand is greater than supply, the price of the product rises, and more entrepreneurs enter the marketplace to profit, eventually causing supply to meet demand once again.</a:t>
            </a:r>
            <a:endParaRPr lang="en-CA" dirty="0"/>
          </a:p>
        </p:txBody>
      </p:sp>
      <p:pic>
        <p:nvPicPr>
          <p:cNvPr id="4" name="Picture 3" descr="supply and demand.jpg"/>
          <p:cNvPicPr>
            <a:picLocks noChangeAspect="1"/>
          </p:cNvPicPr>
          <p:nvPr/>
        </p:nvPicPr>
        <p:blipFill>
          <a:blip r:embed="rId2" cstate="print"/>
          <a:stretch>
            <a:fillRect/>
          </a:stretch>
        </p:blipFill>
        <p:spPr>
          <a:xfrm>
            <a:off x="539552" y="2780928"/>
            <a:ext cx="2331327" cy="2885306"/>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QQ, Wednesday September 19</a:t>
            </a:r>
            <a:endParaRPr lang="en-CA" dirty="0"/>
          </a:p>
        </p:txBody>
      </p:sp>
      <p:sp>
        <p:nvSpPr>
          <p:cNvPr id="3" name="Content Placeholder 2"/>
          <p:cNvSpPr>
            <a:spLocks noGrp="1"/>
          </p:cNvSpPr>
          <p:nvPr>
            <p:ph sz="quarter" idx="1"/>
          </p:nvPr>
        </p:nvSpPr>
        <p:spPr/>
        <p:txBody>
          <a:bodyPr/>
          <a:lstStyle/>
          <a:p>
            <a:pPr marL="514350" indent="-514350">
              <a:buAutoNum type="arabicPeriod"/>
            </a:pPr>
            <a:r>
              <a:rPr lang="en-CA" dirty="0" smtClean="0"/>
              <a:t>What is rule of law?</a:t>
            </a:r>
          </a:p>
          <a:p>
            <a:pPr marL="514350" indent="-514350">
              <a:buAutoNum type="arabicPeriod"/>
            </a:pPr>
            <a:r>
              <a:rPr lang="en-CA" dirty="0" smtClean="0"/>
              <a:t>Where can you find your individual rights and freedoms as a Canadian citizen?</a:t>
            </a:r>
          </a:p>
          <a:p>
            <a:pPr marL="514350" indent="-514350">
              <a:buAutoNum type="arabicPeriod"/>
            </a:pPr>
            <a:r>
              <a:rPr lang="en-CA" dirty="0" smtClean="0"/>
              <a:t>What are the 3 subcategories of private property?</a:t>
            </a:r>
          </a:p>
          <a:p>
            <a:pPr marL="514350" indent="-514350">
              <a:buAutoNum type="arabicPeriod"/>
            </a:pPr>
            <a:r>
              <a:rPr lang="en-CA" dirty="0" smtClean="0"/>
              <a:t>What is economic freedom?</a:t>
            </a:r>
          </a:p>
          <a:p>
            <a:pPr marL="514350" indent="-514350">
              <a:buAutoNum type="arabicPeriod"/>
            </a:pPr>
            <a:r>
              <a:rPr lang="en-CA" dirty="0" smtClean="0"/>
              <a:t>What is a welfare state?  </a:t>
            </a:r>
            <a:endParaRPr lang="en-CA"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QQ, Wednesday</a:t>
            </a:r>
            <a:endParaRPr lang="en-CA" dirty="0"/>
          </a:p>
        </p:txBody>
      </p:sp>
      <p:sp>
        <p:nvSpPr>
          <p:cNvPr id="3" name="Content Placeholder 2"/>
          <p:cNvSpPr>
            <a:spLocks noGrp="1"/>
          </p:cNvSpPr>
          <p:nvPr>
            <p:ph sz="quarter" idx="1"/>
          </p:nvPr>
        </p:nvSpPr>
        <p:spPr/>
        <p:txBody>
          <a:bodyPr/>
          <a:lstStyle/>
          <a:p>
            <a:pPr marL="514350" indent="-514350">
              <a:buAutoNum type="arabicPeriod"/>
            </a:pPr>
            <a:r>
              <a:rPr lang="en-CA" dirty="0" smtClean="0"/>
              <a:t>Rule of law means </a:t>
            </a:r>
            <a:r>
              <a:rPr lang="en-CA" dirty="0" smtClean="0"/>
              <a:t>every </a:t>
            </a:r>
            <a:r>
              <a:rPr lang="en-CA" i="1" dirty="0" smtClean="0"/>
              <a:t>individual is equal before the </a:t>
            </a:r>
            <a:r>
              <a:rPr lang="en-CA" i="1" dirty="0" smtClean="0"/>
              <a:t>law</a:t>
            </a:r>
          </a:p>
          <a:p>
            <a:pPr marL="514350" indent="-514350">
              <a:buAutoNum type="arabicPeriod"/>
            </a:pPr>
            <a:r>
              <a:rPr lang="en-CA" dirty="0" smtClean="0"/>
              <a:t>The Charter of Rights and Freedoms document</a:t>
            </a:r>
          </a:p>
          <a:p>
            <a:pPr marL="514350" indent="-514350">
              <a:buAutoNum type="arabicPeriod"/>
            </a:pPr>
            <a:r>
              <a:rPr lang="en-CA" dirty="0" smtClean="0"/>
              <a:t>Real Estate, physical possessions and intellectual possessions</a:t>
            </a:r>
          </a:p>
          <a:p>
            <a:pPr marL="514350" indent="-514350">
              <a:buAutoNum type="arabicPeriod"/>
            </a:pPr>
            <a:r>
              <a:rPr lang="en-CA" dirty="0" smtClean="0"/>
              <a:t>Economic freedom is </a:t>
            </a:r>
            <a:r>
              <a:rPr lang="en-CA" dirty="0" smtClean="0"/>
              <a:t>the freedom to buy what you</a:t>
            </a:r>
            <a:r>
              <a:rPr lang="en-CA" b="1" dirty="0" smtClean="0"/>
              <a:t> </a:t>
            </a:r>
            <a:r>
              <a:rPr lang="en-CA" dirty="0" smtClean="0"/>
              <a:t>want and to sell your labour, idea, or product to whomever you wish. </a:t>
            </a:r>
            <a:endParaRPr lang="en-CA" dirty="0" smtClean="0"/>
          </a:p>
          <a:p>
            <a:pPr marL="514350" indent="-514350">
              <a:buAutoNum type="arabicPeriod"/>
            </a:pPr>
            <a:r>
              <a:rPr lang="en-CA" dirty="0" smtClean="0"/>
              <a:t>A welfare state is one in which the economy is capitalist (free market)</a:t>
            </a:r>
            <a:endParaRPr lang="en-CA" dirty="0" smtClean="0"/>
          </a:p>
          <a:p>
            <a:pPr marL="514350" indent="-514350">
              <a:buAutoNum type="arabicPeriod"/>
            </a:pPr>
            <a:endParaRPr lang="en-CA" dirty="0" smtClean="0"/>
          </a:p>
          <a:p>
            <a:pPr marL="514350" indent="-514350">
              <a:buAutoNum type="arabicPeriod"/>
            </a:pPr>
            <a:endParaRPr lang="en-CA" dirty="0" smtClean="0"/>
          </a:p>
          <a:p>
            <a:pPr marL="514350" indent="-514350">
              <a:buAutoNum type="arabicPeriod"/>
            </a:pPr>
            <a:endParaRPr lang="en-CA"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Principles of Collectivism</a:t>
            </a:r>
            <a:endParaRPr lang="en-CA" dirty="0"/>
          </a:p>
        </p:txBody>
      </p:sp>
      <p:sp>
        <p:nvSpPr>
          <p:cNvPr id="3" name="Content Placeholder 2"/>
          <p:cNvSpPr>
            <a:spLocks noGrp="1"/>
          </p:cNvSpPr>
          <p:nvPr>
            <p:ph sz="quarter" idx="1"/>
          </p:nvPr>
        </p:nvSpPr>
        <p:spPr>
          <a:xfrm>
            <a:off x="301752" y="1527048"/>
            <a:ext cx="5134344" cy="4422232"/>
          </a:xfrm>
        </p:spPr>
        <p:txBody>
          <a:bodyPr>
            <a:normAutofit/>
          </a:bodyPr>
          <a:lstStyle/>
          <a:p>
            <a:r>
              <a:rPr lang="en-CA" dirty="0" smtClean="0"/>
              <a:t>The principles of collectivism are the foundation of ideologies such as communism and </a:t>
            </a:r>
            <a:r>
              <a:rPr lang="en-CA" dirty="0" smtClean="0"/>
              <a:t>socialism (resources controlled by the public)</a:t>
            </a:r>
          </a:p>
          <a:p>
            <a:r>
              <a:rPr lang="en-CA" dirty="0" smtClean="0"/>
              <a:t>While </a:t>
            </a:r>
            <a:r>
              <a:rPr lang="en-CA" dirty="0" smtClean="0"/>
              <a:t>the principles of individualism formed the basis of the classical liberal ideology that originally guided modern </a:t>
            </a:r>
            <a:r>
              <a:rPr lang="en-CA" dirty="0" smtClean="0"/>
              <a:t>democracies.</a:t>
            </a:r>
            <a:endParaRPr lang="en-CA" dirty="0"/>
          </a:p>
        </p:txBody>
      </p:sp>
      <p:pic>
        <p:nvPicPr>
          <p:cNvPr id="4" name="Picture 3" descr="communism.jpg"/>
          <p:cNvPicPr>
            <a:picLocks noChangeAspect="1"/>
          </p:cNvPicPr>
          <p:nvPr/>
        </p:nvPicPr>
        <p:blipFill>
          <a:blip r:embed="rId2" cstate="print"/>
          <a:stretch>
            <a:fillRect/>
          </a:stretch>
        </p:blipFill>
        <p:spPr>
          <a:xfrm>
            <a:off x="6156176" y="2276872"/>
            <a:ext cx="2145407" cy="2849541"/>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Principles of Collectivism</a:t>
            </a:r>
            <a:endParaRPr lang="en-CA" b="1" dirty="0"/>
          </a:p>
        </p:txBody>
      </p:sp>
      <p:sp>
        <p:nvSpPr>
          <p:cNvPr id="3" name="Content Placeholder 2"/>
          <p:cNvSpPr>
            <a:spLocks noGrp="1"/>
          </p:cNvSpPr>
          <p:nvPr>
            <p:ph sz="quarter" idx="1"/>
          </p:nvPr>
        </p:nvSpPr>
        <p:spPr/>
        <p:txBody>
          <a:bodyPr/>
          <a:lstStyle/>
          <a:p>
            <a:r>
              <a:rPr lang="en-CA" dirty="0" smtClean="0"/>
              <a:t>The principles of collectivism you will explore </a:t>
            </a:r>
            <a:r>
              <a:rPr lang="en-CA" dirty="0" smtClean="0"/>
              <a:t>are:</a:t>
            </a:r>
            <a:endParaRPr lang="en-CA" dirty="0" smtClean="0"/>
          </a:p>
          <a:p>
            <a:pPr>
              <a:buNone/>
            </a:pPr>
            <a:r>
              <a:rPr lang="en-CA" dirty="0" smtClean="0"/>
              <a:t>• economic equality</a:t>
            </a:r>
          </a:p>
          <a:p>
            <a:pPr>
              <a:buNone/>
            </a:pPr>
            <a:r>
              <a:rPr lang="en-CA" dirty="0" smtClean="0"/>
              <a:t>• co-operation</a:t>
            </a:r>
          </a:p>
          <a:p>
            <a:pPr>
              <a:buNone/>
            </a:pPr>
            <a:r>
              <a:rPr lang="en-CA" dirty="0" smtClean="0"/>
              <a:t>• public property</a:t>
            </a:r>
          </a:p>
          <a:p>
            <a:pPr>
              <a:buNone/>
            </a:pPr>
            <a:r>
              <a:rPr lang="en-CA" dirty="0" smtClean="0"/>
              <a:t>• collective interest</a:t>
            </a:r>
          </a:p>
          <a:p>
            <a:pPr>
              <a:buNone/>
            </a:pPr>
            <a:r>
              <a:rPr lang="en-CA" dirty="0" smtClean="0"/>
              <a:t>• collective responsibility</a:t>
            </a:r>
          </a:p>
          <a:p>
            <a:pPr>
              <a:buNone/>
            </a:pPr>
            <a:r>
              <a:rPr lang="en-CA" dirty="0" smtClean="0"/>
              <a:t>• adherence to collective norms</a:t>
            </a:r>
            <a:endParaRPr lang="en-CA"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Economic Equality</a:t>
            </a:r>
            <a:endParaRPr lang="en-CA" dirty="0"/>
          </a:p>
        </p:txBody>
      </p:sp>
      <p:sp>
        <p:nvSpPr>
          <p:cNvPr id="3" name="Content Placeholder 2"/>
          <p:cNvSpPr>
            <a:spLocks noGrp="1"/>
          </p:cNvSpPr>
          <p:nvPr>
            <p:ph sz="quarter" idx="1"/>
          </p:nvPr>
        </p:nvSpPr>
        <p:spPr/>
        <p:txBody>
          <a:bodyPr>
            <a:normAutofit fontScale="85000" lnSpcReduction="10000"/>
          </a:bodyPr>
          <a:lstStyle/>
          <a:p>
            <a:r>
              <a:rPr lang="en-CA" dirty="0" smtClean="0"/>
              <a:t>While Economic Equality is a principle of Collectivism, it’s meaning differs from one ideology to the next.  It can mean any of the following:</a:t>
            </a:r>
          </a:p>
          <a:p>
            <a:pPr>
              <a:buNone/>
            </a:pPr>
            <a:r>
              <a:rPr lang="en-CA" dirty="0" smtClean="0"/>
              <a:t>	• </a:t>
            </a:r>
            <a:r>
              <a:rPr lang="en-CA" dirty="0" smtClean="0"/>
              <a:t>People with larger incomes should pay more taxes.</a:t>
            </a:r>
          </a:p>
          <a:p>
            <a:pPr>
              <a:buNone/>
            </a:pPr>
            <a:r>
              <a:rPr lang="en-CA" dirty="0" smtClean="0"/>
              <a:t>	• </a:t>
            </a:r>
            <a:r>
              <a:rPr lang="en-CA" dirty="0" smtClean="0"/>
              <a:t>All people should earn equal wages for work of similar value.</a:t>
            </a:r>
          </a:p>
          <a:p>
            <a:pPr>
              <a:buNone/>
            </a:pPr>
            <a:r>
              <a:rPr lang="en-CA" dirty="0" smtClean="0"/>
              <a:t>	• </a:t>
            </a:r>
            <a:r>
              <a:rPr lang="en-CA" dirty="0" smtClean="0"/>
              <a:t>There should be a guaranteed annual income (GAI).</a:t>
            </a:r>
          </a:p>
          <a:p>
            <a:pPr>
              <a:buNone/>
            </a:pPr>
            <a:r>
              <a:rPr lang="en-CA" dirty="0" smtClean="0"/>
              <a:t>	• </a:t>
            </a:r>
            <a:r>
              <a:rPr lang="en-CA" dirty="0" smtClean="0"/>
              <a:t>All people should share in the wealth of the country or the</a:t>
            </a:r>
          </a:p>
          <a:p>
            <a:pPr>
              <a:buNone/>
            </a:pPr>
            <a:r>
              <a:rPr lang="en-CA" dirty="0" smtClean="0"/>
              <a:t>	world</a:t>
            </a:r>
            <a:r>
              <a:rPr lang="en-CA" dirty="0" smtClean="0"/>
              <a:t>.</a:t>
            </a:r>
          </a:p>
          <a:p>
            <a:pPr>
              <a:buNone/>
            </a:pPr>
            <a:r>
              <a:rPr lang="en-CA" dirty="0" smtClean="0"/>
              <a:t>	• </a:t>
            </a:r>
            <a:r>
              <a:rPr lang="en-CA" dirty="0" smtClean="0"/>
              <a:t>People should own the means of production (factories or</a:t>
            </a:r>
          </a:p>
          <a:p>
            <a:pPr>
              <a:buNone/>
            </a:pPr>
            <a:r>
              <a:rPr lang="en-CA" dirty="0" smtClean="0"/>
              <a:t>	companies </a:t>
            </a:r>
            <a:r>
              <a:rPr lang="en-CA" dirty="0" smtClean="0"/>
              <a:t>that produce goods) collectively.</a:t>
            </a:r>
          </a:p>
          <a:p>
            <a:pPr>
              <a:buNone/>
            </a:pPr>
            <a:r>
              <a:rPr lang="en-CA" dirty="0" smtClean="0"/>
              <a:t>	• </a:t>
            </a:r>
            <a:r>
              <a:rPr lang="en-CA" dirty="0" smtClean="0"/>
              <a:t>Everything should be free. There should be no </a:t>
            </a:r>
            <a:r>
              <a:rPr lang="en-CA" dirty="0" smtClean="0"/>
              <a:t>private property</a:t>
            </a:r>
            <a:r>
              <a:rPr lang="en-CA" dirty="0" smtClean="0"/>
              <a:t>.</a:t>
            </a:r>
            <a:endParaRPr lang="en-CA"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Economic Equality</a:t>
            </a:r>
            <a:endParaRPr lang="en-CA" b="1" dirty="0"/>
          </a:p>
        </p:txBody>
      </p:sp>
      <p:sp>
        <p:nvSpPr>
          <p:cNvPr id="3" name="Content Placeholder 2"/>
          <p:cNvSpPr>
            <a:spLocks noGrp="1"/>
          </p:cNvSpPr>
          <p:nvPr>
            <p:ph sz="quarter" idx="1"/>
          </p:nvPr>
        </p:nvSpPr>
        <p:spPr>
          <a:xfrm>
            <a:off x="4427984" y="1527048"/>
            <a:ext cx="4377688" cy="4926288"/>
          </a:xfrm>
        </p:spPr>
        <p:txBody>
          <a:bodyPr>
            <a:normAutofit fontScale="92500" lnSpcReduction="10000"/>
          </a:bodyPr>
          <a:lstStyle/>
          <a:p>
            <a:r>
              <a:rPr lang="en-CA" dirty="0" smtClean="0"/>
              <a:t>Many countries have tried to reform their economic systems </a:t>
            </a:r>
            <a:r>
              <a:rPr lang="en-CA" dirty="0" smtClean="0"/>
              <a:t>to introduce </a:t>
            </a:r>
            <a:r>
              <a:rPr lang="en-CA" dirty="0" smtClean="0"/>
              <a:t>more economic equality</a:t>
            </a:r>
            <a:r>
              <a:rPr lang="en-CA" dirty="0" smtClean="0"/>
              <a:t>.</a:t>
            </a:r>
          </a:p>
          <a:p>
            <a:r>
              <a:rPr lang="en-CA" dirty="0" smtClean="0"/>
              <a:t> </a:t>
            </a:r>
            <a:r>
              <a:rPr lang="en-CA" dirty="0" smtClean="0"/>
              <a:t>In Canada, for example, the </a:t>
            </a:r>
            <a:r>
              <a:rPr lang="en-CA" dirty="0" smtClean="0"/>
              <a:t>policy of </a:t>
            </a:r>
            <a:r>
              <a:rPr lang="en-CA" dirty="0" smtClean="0"/>
              <a:t>progressive taxation could be seen as an attempt to </a:t>
            </a:r>
            <a:r>
              <a:rPr lang="en-CA" dirty="0" smtClean="0"/>
              <a:t>redistribute wealth</a:t>
            </a:r>
            <a:r>
              <a:rPr lang="en-CA" dirty="0" smtClean="0"/>
              <a:t>. </a:t>
            </a:r>
            <a:endParaRPr lang="en-CA" dirty="0" smtClean="0"/>
          </a:p>
          <a:p>
            <a:r>
              <a:rPr lang="en-CA" dirty="0" smtClean="0"/>
              <a:t>Progressive </a:t>
            </a:r>
            <a:r>
              <a:rPr lang="en-CA" dirty="0" smtClean="0"/>
              <a:t>taxation means that people who earn more </a:t>
            </a:r>
            <a:r>
              <a:rPr lang="en-CA" dirty="0" smtClean="0"/>
              <a:t>money are </a:t>
            </a:r>
            <a:r>
              <a:rPr lang="en-CA" dirty="0" smtClean="0"/>
              <a:t>taxed at a higher rate</a:t>
            </a:r>
            <a:endParaRPr lang="en-CA" dirty="0"/>
          </a:p>
        </p:txBody>
      </p:sp>
      <p:pic>
        <p:nvPicPr>
          <p:cNvPr id="4" name="Picture 3" descr="wage.jpg"/>
          <p:cNvPicPr>
            <a:picLocks noChangeAspect="1"/>
          </p:cNvPicPr>
          <p:nvPr/>
        </p:nvPicPr>
        <p:blipFill>
          <a:blip r:embed="rId2" cstate="print"/>
          <a:stretch>
            <a:fillRect/>
          </a:stretch>
        </p:blipFill>
        <p:spPr>
          <a:xfrm>
            <a:off x="683568" y="1916831"/>
            <a:ext cx="3248046" cy="382861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0" y="692696"/>
            <a:ext cx="9116501" cy="518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Economic Equality</a:t>
            </a:r>
            <a:endParaRPr lang="en-CA" dirty="0"/>
          </a:p>
        </p:txBody>
      </p:sp>
      <p:sp>
        <p:nvSpPr>
          <p:cNvPr id="3" name="Content Placeholder 2"/>
          <p:cNvSpPr>
            <a:spLocks noGrp="1"/>
          </p:cNvSpPr>
          <p:nvPr>
            <p:ph sz="quarter" idx="1"/>
          </p:nvPr>
        </p:nvSpPr>
        <p:spPr/>
        <p:txBody>
          <a:bodyPr>
            <a:normAutofit lnSpcReduction="10000"/>
          </a:bodyPr>
          <a:lstStyle/>
          <a:p>
            <a:r>
              <a:rPr lang="en-CA" dirty="0" smtClean="0"/>
              <a:t>Some </a:t>
            </a:r>
            <a:r>
              <a:rPr lang="en-CA" dirty="0" smtClean="0"/>
              <a:t>thinkers have proposed that amounts of </a:t>
            </a:r>
            <a:r>
              <a:rPr lang="en-CA" dirty="0" smtClean="0"/>
              <a:t>money are </a:t>
            </a:r>
            <a:r>
              <a:rPr lang="en-CA" dirty="0" smtClean="0"/>
              <a:t>not at the heart of economic equality. </a:t>
            </a:r>
          </a:p>
          <a:p>
            <a:r>
              <a:rPr lang="en-CA" dirty="0" smtClean="0"/>
              <a:t>Ghandi believed, “</a:t>
            </a:r>
            <a:r>
              <a:rPr lang="en-CA" i="1" dirty="0" smtClean="0"/>
              <a:t>Economic equality of my conception does not mean that everyone </a:t>
            </a:r>
            <a:r>
              <a:rPr lang="en-CA" i="1" dirty="0" smtClean="0"/>
              <a:t>will literally </a:t>
            </a:r>
            <a:r>
              <a:rPr lang="en-CA" i="1" dirty="0" smtClean="0"/>
              <a:t>have the same amount. It simply means that everybody </a:t>
            </a:r>
            <a:r>
              <a:rPr lang="en-CA" i="1" dirty="0" smtClean="0"/>
              <a:t>should have </a:t>
            </a:r>
            <a:r>
              <a:rPr lang="en-CA" i="1" dirty="0" smtClean="0"/>
              <a:t>enough for his or her needs…The real meaning of economic </a:t>
            </a:r>
            <a:r>
              <a:rPr lang="en-CA" i="1" dirty="0" smtClean="0"/>
              <a:t>equality </a:t>
            </a:r>
            <a:r>
              <a:rPr lang="en-CA" i="1" dirty="0" smtClean="0"/>
              <a:t>is “To each according to his need</a:t>
            </a:r>
            <a:r>
              <a:rPr lang="en-CA" i="1" dirty="0" smtClean="0"/>
              <a:t>.”</a:t>
            </a:r>
          </a:p>
          <a:p>
            <a:r>
              <a:rPr lang="en-CA" dirty="0" smtClean="0"/>
              <a:t>Do you think we need more economic equality?  If so, then perhaps the NHL lockout wouldn’t be happening right now!</a:t>
            </a:r>
            <a:endParaRPr lang="en-CA"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Co-operation</a:t>
            </a:r>
            <a:endParaRPr lang="en-CA" b="1" dirty="0"/>
          </a:p>
        </p:txBody>
      </p:sp>
      <p:sp>
        <p:nvSpPr>
          <p:cNvPr id="3" name="Content Placeholder 2"/>
          <p:cNvSpPr>
            <a:spLocks noGrp="1"/>
          </p:cNvSpPr>
          <p:nvPr>
            <p:ph sz="quarter" idx="1"/>
          </p:nvPr>
        </p:nvSpPr>
        <p:spPr/>
        <p:txBody>
          <a:bodyPr>
            <a:normAutofit fontScale="92500"/>
          </a:bodyPr>
          <a:lstStyle/>
          <a:p>
            <a:r>
              <a:rPr lang="en-CA" dirty="0" smtClean="0"/>
              <a:t>All collectivist ideologies emphasize </a:t>
            </a:r>
            <a:r>
              <a:rPr lang="en-CA" b="1" dirty="0" smtClean="0"/>
              <a:t>co-operation, </a:t>
            </a:r>
            <a:r>
              <a:rPr lang="en-CA" dirty="0" smtClean="0"/>
              <a:t>a principle you </a:t>
            </a:r>
            <a:r>
              <a:rPr lang="en-CA" dirty="0" smtClean="0"/>
              <a:t>are probably </a:t>
            </a:r>
            <a:r>
              <a:rPr lang="en-CA" dirty="0" smtClean="0"/>
              <a:t>already very familiar with. </a:t>
            </a:r>
            <a:endParaRPr lang="en-CA" dirty="0" smtClean="0"/>
          </a:p>
          <a:p>
            <a:r>
              <a:rPr lang="en-CA" dirty="0" smtClean="0"/>
              <a:t>Co-operation </a:t>
            </a:r>
            <a:r>
              <a:rPr lang="en-CA" dirty="0" smtClean="0"/>
              <a:t>can be beneficial </a:t>
            </a:r>
            <a:r>
              <a:rPr lang="en-CA" dirty="0" smtClean="0"/>
              <a:t>to individuals </a:t>
            </a:r>
            <a:r>
              <a:rPr lang="en-CA" dirty="0" smtClean="0"/>
              <a:t>and groups </a:t>
            </a:r>
            <a:r>
              <a:rPr lang="en-CA" dirty="0" smtClean="0"/>
              <a:t>because </a:t>
            </a:r>
            <a:r>
              <a:rPr lang="en-CA" dirty="0" smtClean="0"/>
              <a:t>individuals are unique </a:t>
            </a:r>
            <a:r>
              <a:rPr lang="en-CA" dirty="0" smtClean="0"/>
              <a:t>and have </a:t>
            </a:r>
            <a:r>
              <a:rPr lang="en-CA" dirty="0" smtClean="0"/>
              <a:t>different ideas about how to do things</a:t>
            </a:r>
            <a:r>
              <a:rPr lang="en-CA" dirty="0" smtClean="0"/>
              <a:t>.</a:t>
            </a:r>
          </a:p>
          <a:p>
            <a:r>
              <a:rPr lang="en-CA" dirty="0" smtClean="0"/>
              <a:t> </a:t>
            </a:r>
            <a:r>
              <a:rPr lang="en-CA" dirty="0" smtClean="0"/>
              <a:t>Co-operation is the </a:t>
            </a:r>
            <a:r>
              <a:rPr lang="en-CA" dirty="0" smtClean="0"/>
              <a:t>means through </a:t>
            </a:r>
            <a:r>
              <a:rPr lang="en-CA" dirty="0" smtClean="0"/>
              <a:t>which members of a group or a collective achieve </a:t>
            </a:r>
            <a:r>
              <a:rPr lang="en-CA" dirty="0" smtClean="0"/>
              <a:t>their common </a:t>
            </a:r>
            <a:r>
              <a:rPr lang="en-CA" dirty="0" smtClean="0"/>
              <a:t>goals. </a:t>
            </a:r>
            <a:endParaRPr lang="en-CA" dirty="0" smtClean="0"/>
          </a:p>
          <a:p>
            <a:r>
              <a:rPr lang="en-CA" dirty="0" smtClean="0"/>
              <a:t>It </a:t>
            </a:r>
            <a:r>
              <a:rPr lang="en-CA" dirty="0" smtClean="0"/>
              <a:t>may involve designating roles, following </a:t>
            </a:r>
            <a:r>
              <a:rPr lang="en-CA" dirty="0" smtClean="0"/>
              <a:t>certain protocols </a:t>
            </a:r>
            <a:r>
              <a:rPr lang="en-CA" dirty="0" smtClean="0"/>
              <a:t>for speaking, or following guidelines for decision making.</a:t>
            </a:r>
            <a:endParaRPr lang="en-CA" dirty="0"/>
          </a:p>
        </p:txBody>
      </p:sp>
      <p:pic>
        <p:nvPicPr>
          <p:cNvPr id="4" name="Picture 3" descr="cooper.jpg"/>
          <p:cNvPicPr>
            <a:picLocks noChangeAspect="1"/>
          </p:cNvPicPr>
          <p:nvPr/>
        </p:nvPicPr>
        <p:blipFill>
          <a:blip r:embed="rId2" cstate="print"/>
          <a:stretch>
            <a:fillRect/>
          </a:stretch>
        </p:blipFill>
        <p:spPr>
          <a:xfrm>
            <a:off x="7092280" y="5229200"/>
            <a:ext cx="1872208" cy="1427832"/>
          </a:xfrm>
          <a:prstGeom prst="rect">
            <a:avLst/>
          </a:prstGeom>
        </p:spPr>
      </p:pic>
      <p:pic>
        <p:nvPicPr>
          <p:cNvPr id="5" name="Picture 4" descr="cooper.jpg"/>
          <p:cNvPicPr>
            <a:picLocks noChangeAspect="1"/>
          </p:cNvPicPr>
          <p:nvPr/>
        </p:nvPicPr>
        <p:blipFill>
          <a:blip r:embed="rId2" cstate="print"/>
          <a:stretch>
            <a:fillRect/>
          </a:stretch>
        </p:blipFill>
        <p:spPr>
          <a:xfrm>
            <a:off x="179512" y="188640"/>
            <a:ext cx="1663629" cy="126876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Co-operatives</a:t>
            </a:r>
            <a:endParaRPr lang="en-CA" b="1" dirty="0"/>
          </a:p>
        </p:txBody>
      </p:sp>
      <p:sp>
        <p:nvSpPr>
          <p:cNvPr id="3" name="Content Placeholder 2"/>
          <p:cNvSpPr>
            <a:spLocks noGrp="1"/>
          </p:cNvSpPr>
          <p:nvPr>
            <p:ph sz="quarter" idx="1"/>
          </p:nvPr>
        </p:nvSpPr>
        <p:spPr>
          <a:xfrm>
            <a:off x="301752" y="1527048"/>
            <a:ext cx="4630288" cy="5330952"/>
          </a:xfrm>
        </p:spPr>
        <p:txBody>
          <a:bodyPr>
            <a:normAutofit fontScale="92500" lnSpcReduction="10000"/>
          </a:bodyPr>
          <a:lstStyle/>
          <a:p>
            <a:r>
              <a:rPr lang="en-CA" dirty="0" smtClean="0"/>
              <a:t>One example of collective co-operation is a </a:t>
            </a:r>
            <a:r>
              <a:rPr lang="en-CA" b="1" i="1" dirty="0" smtClean="0"/>
              <a:t>co-operative</a:t>
            </a:r>
            <a:r>
              <a:rPr lang="en-CA" i="1" dirty="0" smtClean="0"/>
              <a:t>. </a:t>
            </a:r>
            <a:r>
              <a:rPr lang="en-CA" i="1" dirty="0" smtClean="0"/>
              <a:t>Daycare </a:t>
            </a:r>
            <a:r>
              <a:rPr lang="en-CA" dirty="0" smtClean="0"/>
              <a:t>centres</a:t>
            </a:r>
            <a:r>
              <a:rPr lang="en-CA" dirty="0" smtClean="0"/>
              <a:t>, health-care centres, stores, and credit unions are a </a:t>
            </a:r>
            <a:r>
              <a:rPr lang="en-CA" dirty="0" smtClean="0"/>
              <a:t>few examples </a:t>
            </a:r>
            <a:r>
              <a:rPr lang="en-CA" dirty="0" smtClean="0"/>
              <a:t>of enterprises that can be owned and managed cooperatively.</a:t>
            </a:r>
          </a:p>
          <a:p>
            <a:r>
              <a:rPr lang="en-CA" dirty="0" smtClean="0"/>
              <a:t>Some of the guiding principles of co-operatives </a:t>
            </a:r>
            <a:r>
              <a:rPr lang="en-CA" dirty="0" smtClean="0"/>
              <a:t>include voluntary </a:t>
            </a:r>
            <a:r>
              <a:rPr lang="en-CA" dirty="0" smtClean="0"/>
              <a:t>and open membership, democratic control by members, </a:t>
            </a:r>
            <a:r>
              <a:rPr lang="en-CA" dirty="0" smtClean="0"/>
              <a:t>and economic </a:t>
            </a:r>
            <a:r>
              <a:rPr lang="en-CA" dirty="0" smtClean="0"/>
              <a:t>participation by </a:t>
            </a:r>
            <a:r>
              <a:rPr lang="en-CA" dirty="0" smtClean="0"/>
              <a:t>members.</a:t>
            </a:r>
            <a:endParaRPr lang="en-CA" dirty="0"/>
          </a:p>
        </p:txBody>
      </p:sp>
      <p:pic>
        <p:nvPicPr>
          <p:cNvPr id="4" name="Picture 3" descr="daycare.jpg"/>
          <p:cNvPicPr>
            <a:picLocks noChangeAspect="1"/>
          </p:cNvPicPr>
          <p:nvPr/>
        </p:nvPicPr>
        <p:blipFill>
          <a:blip r:embed="rId2" cstate="print"/>
          <a:stretch>
            <a:fillRect/>
          </a:stretch>
        </p:blipFill>
        <p:spPr>
          <a:xfrm>
            <a:off x="5796136" y="1700808"/>
            <a:ext cx="2466975" cy="1857375"/>
          </a:xfrm>
          <a:prstGeom prst="rect">
            <a:avLst/>
          </a:prstGeom>
        </p:spPr>
      </p:pic>
      <p:pic>
        <p:nvPicPr>
          <p:cNvPr id="5" name="Picture 4" descr="AB.jpg"/>
          <p:cNvPicPr>
            <a:picLocks noChangeAspect="1"/>
          </p:cNvPicPr>
          <p:nvPr/>
        </p:nvPicPr>
        <p:blipFill>
          <a:blip r:embed="rId3" cstate="print"/>
          <a:stretch>
            <a:fillRect/>
          </a:stretch>
        </p:blipFill>
        <p:spPr>
          <a:xfrm>
            <a:off x="5868144" y="4077072"/>
            <a:ext cx="2552722" cy="1929383"/>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067944" y="1052736"/>
            <a:ext cx="4779795" cy="476552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79512" y="2060848"/>
            <a:ext cx="3727153" cy="2693665"/>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Public Property</a:t>
            </a:r>
            <a:endParaRPr lang="en-CA" b="1" dirty="0"/>
          </a:p>
        </p:txBody>
      </p:sp>
      <p:sp>
        <p:nvSpPr>
          <p:cNvPr id="3" name="Content Placeholder 2"/>
          <p:cNvSpPr>
            <a:spLocks noGrp="1"/>
          </p:cNvSpPr>
          <p:nvPr>
            <p:ph sz="quarter" idx="1"/>
          </p:nvPr>
        </p:nvSpPr>
        <p:spPr>
          <a:xfrm>
            <a:off x="301752" y="1527048"/>
            <a:ext cx="8503920" cy="2694040"/>
          </a:xfrm>
        </p:spPr>
        <p:txBody>
          <a:bodyPr/>
          <a:lstStyle/>
          <a:p>
            <a:r>
              <a:rPr lang="en-CA" b="1" dirty="0" smtClean="0"/>
              <a:t>Public property </a:t>
            </a:r>
            <a:r>
              <a:rPr lang="en-CA" dirty="0" smtClean="0"/>
              <a:t>is anything—land, buildings, vehicles—not </a:t>
            </a:r>
            <a:r>
              <a:rPr lang="en-CA" dirty="0" smtClean="0"/>
              <a:t>privately owned </a:t>
            </a:r>
            <a:r>
              <a:rPr lang="en-CA" dirty="0" smtClean="0"/>
              <a:t>by individuals. Generally speaking, public property is owned </a:t>
            </a:r>
            <a:r>
              <a:rPr lang="en-CA" dirty="0" smtClean="0"/>
              <a:t>by the </a:t>
            </a:r>
            <a:r>
              <a:rPr lang="en-CA" dirty="0" smtClean="0"/>
              <a:t>state or the community, and managed according to the </a:t>
            </a:r>
            <a:r>
              <a:rPr lang="en-CA" dirty="0" smtClean="0"/>
              <a:t>best interests </a:t>
            </a:r>
            <a:r>
              <a:rPr lang="en-CA" dirty="0" smtClean="0"/>
              <a:t>of the community.</a:t>
            </a:r>
            <a:endParaRPr lang="en-CA" dirty="0"/>
          </a:p>
        </p:txBody>
      </p:sp>
      <p:pic>
        <p:nvPicPr>
          <p:cNvPr id="4" name="Picture 3" descr="public.jpg"/>
          <p:cNvPicPr>
            <a:picLocks noChangeAspect="1"/>
          </p:cNvPicPr>
          <p:nvPr/>
        </p:nvPicPr>
        <p:blipFill>
          <a:blip r:embed="rId2" cstate="print"/>
          <a:stretch>
            <a:fillRect/>
          </a:stretch>
        </p:blipFill>
        <p:spPr>
          <a:xfrm>
            <a:off x="2771800" y="3789040"/>
            <a:ext cx="3764233" cy="2819541"/>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374704" cy="758952"/>
          </a:xfrm>
        </p:spPr>
        <p:txBody>
          <a:bodyPr/>
          <a:lstStyle/>
          <a:p>
            <a:r>
              <a:rPr lang="en-CA" b="1" dirty="0" smtClean="0"/>
              <a:t>Public Property</a:t>
            </a:r>
            <a:endParaRPr lang="en-CA" b="1" dirty="0"/>
          </a:p>
        </p:txBody>
      </p:sp>
      <p:sp>
        <p:nvSpPr>
          <p:cNvPr id="3" name="Content Placeholder 2"/>
          <p:cNvSpPr>
            <a:spLocks noGrp="1"/>
          </p:cNvSpPr>
          <p:nvPr>
            <p:ph sz="quarter" idx="1"/>
          </p:nvPr>
        </p:nvSpPr>
        <p:spPr/>
        <p:txBody>
          <a:bodyPr/>
          <a:lstStyle/>
          <a:p>
            <a:r>
              <a:rPr lang="en-CA" dirty="0" smtClean="0"/>
              <a:t>Different ideologies support the idea of public property to </a:t>
            </a:r>
            <a:r>
              <a:rPr lang="en-CA" dirty="0" smtClean="0"/>
              <a:t>varying degrees</a:t>
            </a:r>
            <a:r>
              <a:rPr lang="en-CA" dirty="0" smtClean="0"/>
              <a:t>. </a:t>
            </a:r>
            <a:endParaRPr lang="en-CA" dirty="0" smtClean="0"/>
          </a:p>
          <a:p>
            <a:r>
              <a:rPr lang="en-CA" dirty="0" smtClean="0"/>
              <a:t>In </a:t>
            </a:r>
            <a:r>
              <a:rPr lang="en-CA" dirty="0" smtClean="0"/>
              <a:t>a Communist </a:t>
            </a:r>
            <a:r>
              <a:rPr lang="en-CA" dirty="0" smtClean="0"/>
              <a:t>state (where each member is working for the common benefit), </a:t>
            </a:r>
            <a:r>
              <a:rPr lang="en-CA" dirty="0" smtClean="0"/>
              <a:t>all industries could be public property</a:t>
            </a:r>
            <a:r>
              <a:rPr lang="en-CA" dirty="0" smtClean="0"/>
              <a:t>— controlled </a:t>
            </a:r>
            <a:r>
              <a:rPr lang="en-CA" dirty="0" smtClean="0"/>
              <a:t>by the state for the common good of the </a:t>
            </a:r>
            <a:r>
              <a:rPr lang="en-CA" dirty="0" smtClean="0"/>
              <a:t>collective.</a:t>
            </a:r>
          </a:p>
          <a:p>
            <a:pPr>
              <a:buNone/>
            </a:pPr>
            <a:endParaRPr lang="en-CA" dirty="0" smtClean="0"/>
          </a:p>
          <a:p>
            <a:endParaRPr lang="en-CA" dirty="0"/>
          </a:p>
        </p:txBody>
      </p:sp>
      <p:pic>
        <p:nvPicPr>
          <p:cNvPr id="5" name="Picture 4" descr="china.jpg"/>
          <p:cNvPicPr>
            <a:picLocks noChangeAspect="1"/>
          </p:cNvPicPr>
          <p:nvPr/>
        </p:nvPicPr>
        <p:blipFill>
          <a:blip r:embed="rId2" cstate="print"/>
          <a:stretch>
            <a:fillRect/>
          </a:stretch>
        </p:blipFill>
        <p:spPr>
          <a:xfrm>
            <a:off x="2843808" y="4437112"/>
            <a:ext cx="3138053" cy="2088232"/>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Public Property</a:t>
            </a:r>
            <a:endParaRPr lang="en-CA" b="1" dirty="0"/>
          </a:p>
        </p:txBody>
      </p:sp>
      <p:sp>
        <p:nvSpPr>
          <p:cNvPr id="3" name="Content Placeholder 2"/>
          <p:cNvSpPr>
            <a:spLocks noGrp="1"/>
          </p:cNvSpPr>
          <p:nvPr>
            <p:ph sz="quarter" idx="1"/>
          </p:nvPr>
        </p:nvSpPr>
        <p:spPr>
          <a:xfrm>
            <a:off x="301752" y="1527048"/>
            <a:ext cx="6790528" cy="4572000"/>
          </a:xfrm>
        </p:spPr>
        <p:txBody>
          <a:bodyPr>
            <a:normAutofit fontScale="92500" lnSpcReduction="20000"/>
          </a:bodyPr>
          <a:lstStyle/>
          <a:p>
            <a:r>
              <a:rPr lang="en-CA" dirty="0" smtClean="0"/>
              <a:t>According to Karl Marx’s The Communist Manifesto (1848), “the </a:t>
            </a:r>
            <a:r>
              <a:rPr lang="en-CA" dirty="0" smtClean="0"/>
              <a:t>theory of </a:t>
            </a:r>
            <a:r>
              <a:rPr lang="en-CA" dirty="0" smtClean="0"/>
              <a:t>the Communists may be summed up in the single sentence: </a:t>
            </a:r>
            <a:r>
              <a:rPr lang="en-CA" dirty="0" smtClean="0"/>
              <a:t>Abolition of </a:t>
            </a:r>
            <a:r>
              <a:rPr lang="en-CA" dirty="0" smtClean="0"/>
              <a:t>private property.” Marx and thinkers like him argued that only </a:t>
            </a:r>
            <a:r>
              <a:rPr lang="en-CA" dirty="0" smtClean="0"/>
              <a:t>workers should </a:t>
            </a:r>
            <a:r>
              <a:rPr lang="en-CA" dirty="0" smtClean="0"/>
              <a:t>profit from their own labour, not employers or the owners of </a:t>
            </a:r>
            <a:r>
              <a:rPr lang="en-CA" dirty="0" smtClean="0"/>
              <a:t>the companies</a:t>
            </a:r>
            <a:r>
              <a:rPr lang="en-CA" dirty="0" smtClean="0"/>
              <a:t>. </a:t>
            </a:r>
            <a:endParaRPr lang="en-CA" dirty="0" smtClean="0"/>
          </a:p>
          <a:p>
            <a:r>
              <a:rPr lang="en-CA" dirty="0" smtClean="0"/>
              <a:t>It </a:t>
            </a:r>
            <a:r>
              <a:rPr lang="en-CA" dirty="0" smtClean="0"/>
              <a:t>has been argued that not only is this arrangement </a:t>
            </a:r>
            <a:r>
              <a:rPr lang="en-CA" dirty="0" smtClean="0"/>
              <a:t>fairer for </a:t>
            </a:r>
            <a:r>
              <a:rPr lang="en-CA" dirty="0" smtClean="0"/>
              <a:t>the workers, but it also provides a source of motivation in </a:t>
            </a:r>
            <a:r>
              <a:rPr lang="en-CA" dirty="0" smtClean="0"/>
              <a:t>the absence </a:t>
            </a:r>
            <a:r>
              <a:rPr lang="en-CA" dirty="0" smtClean="0"/>
              <a:t>of financial rewards: because every worker has a stake in </a:t>
            </a:r>
            <a:r>
              <a:rPr lang="en-CA" dirty="0" smtClean="0"/>
              <a:t>the enterprise</a:t>
            </a:r>
            <a:r>
              <a:rPr lang="en-CA" dirty="0" smtClean="0"/>
              <a:t>, they will all have a greater interest in its success.</a:t>
            </a:r>
            <a:endParaRPr lang="en-CA" dirty="0"/>
          </a:p>
        </p:txBody>
      </p:sp>
      <p:pic>
        <p:nvPicPr>
          <p:cNvPr id="4" name="Picture 3" descr="marxs.jpg"/>
          <p:cNvPicPr>
            <a:picLocks noChangeAspect="1"/>
          </p:cNvPicPr>
          <p:nvPr/>
        </p:nvPicPr>
        <p:blipFill>
          <a:blip r:embed="rId2" cstate="print"/>
          <a:stretch>
            <a:fillRect/>
          </a:stretch>
        </p:blipFill>
        <p:spPr>
          <a:xfrm>
            <a:off x="7164288" y="2492896"/>
            <a:ext cx="1743075" cy="2619375"/>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Public Property</a:t>
            </a:r>
            <a:endParaRPr lang="en-CA" b="1" dirty="0"/>
          </a:p>
        </p:txBody>
      </p:sp>
      <p:sp>
        <p:nvSpPr>
          <p:cNvPr id="3" name="Content Placeholder 2"/>
          <p:cNvSpPr>
            <a:spLocks noGrp="1"/>
          </p:cNvSpPr>
          <p:nvPr>
            <p:ph sz="quarter" idx="1"/>
          </p:nvPr>
        </p:nvSpPr>
        <p:spPr/>
        <p:txBody>
          <a:bodyPr/>
          <a:lstStyle/>
          <a:p>
            <a:r>
              <a:rPr lang="en-CA" dirty="0" smtClean="0"/>
              <a:t>The concept of public property is also present to a lesser extent </a:t>
            </a:r>
            <a:r>
              <a:rPr lang="en-CA" dirty="0" smtClean="0"/>
              <a:t>in liberal </a:t>
            </a:r>
            <a:r>
              <a:rPr lang="en-CA" dirty="0" smtClean="0"/>
              <a:t>democracies such as Canada. Parks, schools, roads, libraries</a:t>
            </a:r>
            <a:r>
              <a:rPr lang="en-CA" dirty="0" smtClean="0"/>
              <a:t>, </a:t>
            </a:r>
            <a:r>
              <a:rPr lang="en-CA" dirty="0" smtClean="0"/>
              <a:t>Crown land, and Crown corporations (such as Via Rail or the CBC) </a:t>
            </a:r>
            <a:r>
              <a:rPr lang="en-CA" dirty="0" smtClean="0"/>
              <a:t>are all </a:t>
            </a:r>
            <a:r>
              <a:rPr lang="en-CA" dirty="0" smtClean="0"/>
              <a:t>examples of property that the government </a:t>
            </a:r>
            <a:r>
              <a:rPr lang="en-CA" dirty="0" smtClean="0"/>
              <a:t>manages </a:t>
            </a:r>
            <a:r>
              <a:rPr lang="en-CA" dirty="0" smtClean="0"/>
              <a:t>in the </a:t>
            </a:r>
            <a:r>
              <a:rPr lang="en-CA" dirty="0" smtClean="0"/>
              <a:t>interest of </a:t>
            </a:r>
            <a:r>
              <a:rPr lang="en-CA" dirty="0" smtClean="0"/>
              <a:t>all of society. These properties are maintained with public </a:t>
            </a:r>
            <a:r>
              <a:rPr lang="en-CA" dirty="0" smtClean="0"/>
              <a:t>money raised </a:t>
            </a:r>
            <a:r>
              <a:rPr lang="en-CA" dirty="0" smtClean="0"/>
              <a:t>through taxation.</a:t>
            </a:r>
            <a:endParaRPr lang="en-CA" dirty="0"/>
          </a:p>
        </p:txBody>
      </p:sp>
      <p:pic>
        <p:nvPicPr>
          <p:cNvPr id="4" name="Picture 3" descr="via.jpg"/>
          <p:cNvPicPr>
            <a:picLocks noChangeAspect="1"/>
          </p:cNvPicPr>
          <p:nvPr/>
        </p:nvPicPr>
        <p:blipFill>
          <a:blip r:embed="rId2" cstate="print"/>
          <a:stretch>
            <a:fillRect/>
          </a:stretch>
        </p:blipFill>
        <p:spPr>
          <a:xfrm>
            <a:off x="3491880" y="4581128"/>
            <a:ext cx="3096344" cy="2060476"/>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Collective Interest</a:t>
            </a:r>
            <a:endParaRPr lang="en-CA" b="1" dirty="0"/>
          </a:p>
        </p:txBody>
      </p:sp>
      <p:sp>
        <p:nvSpPr>
          <p:cNvPr id="3" name="Content Placeholder 2"/>
          <p:cNvSpPr>
            <a:spLocks noGrp="1"/>
          </p:cNvSpPr>
          <p:nvPr>
            <p:ph sz="quarter" idx="1"/>
          </p:nvPr>
        </p:nvSpPr>
        <p:spPr/>
        <p:txBody>
          <a:bodyPr/>
          <a:lstStyle/>
          <a:p>
            <a:r>
              <a:rPr lang="en-CA" b="1" dirty="0" smtClean="0"/>
              <a:t>Collective interest </a:t>
            </a:r>
            <a:r>
              <a:rPr lang="en-CA" dirty="0" smtClean="0"/>
              <a:t>refers to the set of interests that members of </a:t>
            </a:r>
            <a:r>
              <a:rPr lang="en-CA" dirty="0" smtClean="0"/>
              <a:t>a group </a:t>
            </a:r>
            <a:r>
              <a:rPr lang="en-CA" dirty="0" smtClean="0"/>
              <a:t>have in common. </a:t>
            </a:r>
          </a:p>
          <a:p>
            <a:r>
              <a:rPr lang="en-CA" dirty="0" smtClean="0"/>
              <a:t>More </a:t>
            </a:r>
            <a:r>
              <a:rPr lang="en-CA" dirty="0" smtClean="0"/>
              <a:t>specifically, the principle of </a:t>
            </a:r>
            <a:r>
              <a:rPr lang="en-CA" dirty="0" smtClean="0"/>
              <a:t>collective interest </a:t>
            </a:r>
            <a:r>
              <a:rPr lang="en-CA" dirty="0" smtClean="0"/>
              <a:t>states that while individual members may have </a:t>
            </a:r>
            <a:r>
              <a:rPr lang="en-CA" dirty="0" smtClean="0"/>
              <a:t>individual interests</a:t>
            </a:r>
            <a:r>
              <a:rPr lang="en-CA" dirty="0" smtClean="0"/>
              <a:t>, these interests are often better addressed by making them </a:t>
            </a:r>
            <a:r>
              <a:rPr lang="en-CA" dirty="0" smtClean="0"/>
              <a:t>a common </a:t>
            </a:r>
            <a:r>
              <a:rPr lang="en-CA" dirty="0" smtClean="0"/>
              <a:t>set of interests that the group can address </a:t>
            </a:r>
            <a:r>
              <a:rPr lang="en-CA" dirty="0" smtClean="0"/>
              <a:t>together.</a:t>
            </a:r>
            <a:endParaRPr lang="en-CA"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Collective Interest</a:t>
            </a:r>
            <a:endParaRPr lang="en-CA" b="1" dirty="0"/>
          </a:p>
        </p:txBody>
      </p:sp>
      <p:sp>
        <p:nvSpPr>
          <p:cNvPr id="3" name="Content Placeholder 2"/>
          <p:cNvSpPr>
            <a:spLocks noGrp="1"/>
          </p:cNvSpPr>
          <p:nvPr>
            <p:ph sz="quarter" idx="1"/>
          </p:nvPr>
        </p:nvSpPr>
        <p:spPr>
          <a:xfrm>
            <a:off x="301752" y="1527048"/>
            <a:ext cx="5134344" cy="4572000"/>
          </a:xfrm>
        </p:spPr>
        <p:txBody>
          <a:bodyPr>
            <a:normAutofit fontScale="92500"/>
          </a:bodyPr>
          <a:lstStyle/>
          <a:p>
            <a:r>
              <a:rPr lang="en-CA" dirty="0" smtClean="0"/>
              <a:t>Collective interest is the basis for the organized labour movement</a:t>
            </a:r>
            <a:r>
              <a:rPr lang="en-CA" dirty="0" smtClean="0"/>
              <a:t>, which </a:t>
            </a:r>
            <a:r>
              <a:rPr lang="en-CA" dirty="0" smtClean="0"/>
              <a:t>began during the Industrial Revolution. </a:t>
            </a:r>
            <a:endParaRPr lang="en-CA" dirty="0" smtClean="0"/>
          </a:p>
          <a:p>
            <a:r>
              <a:rPr lang="en-CA" dirty="0" smtClean="0"/>
              <a:t>As </a:t>
            </a:r>
            <a:r>
              <a:rPr lang="en-CA" dirty="0" smtClean="0"/>
              <a:t>members </a:t>
            </a:r>
            <a:r>
              <a:rPr lang="en-CA" dirty="0" smtClean="0"/>
              <a:t>of organized </a:t>
            </a:r>
            <a:r>
              <a:rPr lang="en-CA" dirty="0" smtClean="0"/>
              <a:t>trade unions, workers were able to fight successfully </a:t>
            </a:r>
            <a:r>
              <a:rPr lang="en-CA" dirty="0" smtClean="0"/>
              <a:t>for better </a:t>
            </a:r>
            <a:r>
              <a:rPr lang="en-CA" dirty="0" smtClean="0"/>
              <a:t>working conditions and higher rates of pay</a:t>
            </a:r>
            <a:r>
              <a:rPr lang="en-CA" dirty="0" smtClean="0"/>
              <a:t>— successes that individuals </a:t>
            </a:r>
            <a:r>
              <a:rPr lang="en-CA" dirty="0" smtClean="0"/>
              <a:t>could not have realized alone.</a:t>
            </a:r>
            <a:endParaRPr lang="en-CA" dirty="0"/>
          </a:p>
        </p:txBody>
      </p:sp>
      <p:pic>
        <p:nvPicPr>
          <p:cNvPr id="4" name="Picture 3" descr="movement.jpg"/>
          <p:cNvPicPr>
            <a:picLocks noChangeAspect="1"/>
          </p:cNvPicPr>
          <p:nvPr/>
        </p:nvPicPr>
        <p:blipFill>
          <a:blip r:embed="rId2" cstate="print"/>
          <a:stretch>
            <a:fillRect/>
          </a:stretch>
        </p:blipFill>
        <p:spPr>
          <a:xfrm>
            <a:off x="5292080" y="2708920"/>
            <a:ext cx="3434538" cy="21602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68152"/>
          </a:xfrm>
        </p:spPr>
        <p:txBody>
          <a:bodyPr>
            <a:normAutofit fontScale="90000"/>
          </a:bodyPr>
          <a:lstStyle/>
          <a:p>
            <a:r>
              <a:rPr lang="en-CA" b="1" dirty="0" smtClean="0"/>
              <a:t>Section 1 – What is individualism &amp; Collectivism</a:t>
            </a:r>
            <a:endParaRPr lang="en-CA" b="1" dirty="0"/>
          </a:p>
        </p:txBody>
      </p:sp>
      <p:sp>
        <p:nvSpPr>
          <p:cNvPr id="3" name="Content Placeholder 2"/>
          <p:cNvSpPr>
            <a:spLocks noGrp="1"/>
          </p:cNvSpPr>
          <p:nvPr>
            <p:ph sz="quarter" idx="1"/>
          </p:nvPr>
        </p:nvSpPr>
        <p:spPr/>
        <p:txBody>
          <a:bodyPr>
            <a:normAutofit fontScale="85000" lnSpcReduction="10000"/>
          </a:bodyPr>
          <a:lstStyle/>
          <a:p>
            <a:pPr>
              <a:buNone/>
            </a:pPr>
            <a:r>
              <a:rPr lang="en-CA" i="1" dirty="0" smtClean="0"/>
              <a:t> 	``One of the dominant characteristics of modern culture is individualism.  This individualism prevails not only in the United States but elsewhere, including Korea. In view of such a long human history, it is not easy to define individualism because as a phenomenon it is complex and varied.  According to Elwood Johnson, individualism can be defined as “any mode of thought based on the faith that any person may become in himself a prime cause; he may in fact, act his way out of his own history.” Similarly, Emil Brunner sees individualism as a “Robinson Crusoe affair” in which the individual is solely important considering his own personality. In this view, society is a coalescence of individuals.``			</a:t>
            </a:r>
            <a:r>
              <a:rPr lang="en-CA" sz="1400" i="1" dirty="0" smtClean="0"/>
              <a:t>-</a:t>
            </a:r>
            <a:r>
              <a:rPr lang="en-CA" sz="1400" b="1" dirty="0" smtClean="0"/>
              <a:t>Yung </a:t>
            </a:r>
            <a:r>
              <a:rPr lang="en-CA" sz="1400" b="1" dirty="0" err="1" smtClean="0"/>
              <a:t>Suk</a:t>
            </a:r>
            <a:r>
              <a:rPr lang="en-CA" sz="1400" b="1" dirty="0" smtClean="0"/>
              <a:t> Kim (theology professor at Virginia</a:t>
            </a:r>
          </a:p>
          <a:p>
            <a:pPr>
              <a:buNone/>
            </a:pPr>
            <a:r>
              <a:rPr lang="en-CA" sz="1400" b="1" dirty="0" smtClean="0"/>
              <a:t>						Union University), </a:t>
            </a:r>
            <a:r>
              <a:rPr lang="en-CA" sz="1400" b="1" i="1" dirty="0" smtClean="0"/>
              <a:t>The Roots of Individualism</a:t>
            </a:r>
            <a:endParaRPr lang="en-CA" sz="1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Collective Interest</a:t>
            </a:r>
            <a:endParaRPr lang="en-CA" b="1" dirty="0"/>
          </a:p>
        </p:txBody>
      </p:sp>
      <p:sp>
        <p:nvSpPr>
          <p:cNvPr id="3" name="Content Placeholder 2"/>
          <p:cNvSpPr>
            <a:spLocks noGrp="1"/>
          </p:cNvSpPr>
          <p:nvPr>
            <p:ph sz="quarter" idx="1"/>
          </p:nvPr>
        </p:nvSpPr>
        <p:spPr/>
        <p:txBody>
          <a:bodyPr>
            <a:normAutofit/>
          </a:bodyPr>
          <a:lstStyle/>
          <a:p>
            <a:r>
              <a:rPr lang="en-CA" dirty="0" smtClean="0"/>
              <a:t>Collective interest is also the foundation for social movements </a:t>
            </a:r>
            <a:r>
              <a:rPr lang="en-CA" dirty="0" smtClean="0"/>
              <a:t>and lobby </a:t>
            </a:r>
            <a:r>
              <a:rPr lang="en-CA" dirty="0" smtClean="0"/>
              <a:t>groups, such as human rights groups, professional groups, </a:t>
            </a:r>
            <a:r>
              <a:rPr lang="en-CA" dirty="0" smtClean="0"/>
              <a:t>or international </a:t>
            </a:r>
            <a:r>
              <a:rPr lang="en-CA" dirty="0" smtClean="0"/>
              <a:t>organizations </a:t>
            </a:r>
            <a:r>
              <a:rPr lang="en-CA" dirty="0" smtClean="0"/>
              <a:t>such as </a:t>
            </a:r>
            <a:r>
              <a:rPr lang="en-CA" i="1" dirty="0" smtClean="0"/>
              <a:t>the </a:t>
            </a:r>
            <a:r>
              <a:rPr lang="en-CA" i="1" dirty="0" smtClean="0"/>
              <a:t>Assembly of First Nations (AFN</a:t>
            </a:r>
            <a:r>
              <a:rPr lang="en-CA" i="1" dirty="0" smtClean="0"/>
              <a:t>).</a:t>
            </a:r>
          </a:p>
          <a:p>
            <a:r>
              <a:rPr lang="en-CA" dirty="0" smtClean="0"/>
              <a:t>All of these groups represent people with common interests and </a:t>
            </a:r>
            <a:r>
              <a:rPr lang="en-CA" dirty="0" smtClean="0"/>
              <a:t>goals who </a:t>
            </a:r>
            <a:r>
              <a:rPr lang="en-CA" dirty="0" smtClean="0"/>
              <a:t>come together to press for change and reform.</a:t>
            </a:r>
            <a:endParaRPr lang="en-CA" i="1" dirty="0" smtClean="0"/>
          </a:p>
        </p:txBody>
      </p:sp>
      <p:pic>
        <p:nvPicPr>
          <p:cNvPr id="4" name="Picture 3" descr="assembly.jpg"/>
          <p:cNvPicPr>
            <a:picLocks noChangeAspect="1"/>
          </p:cNvPicPr>
          <p:nvPr/>
        </p:nvPicPr>
        <p:blipFill>
          <a:blip r:embed="rId2" cstate="print"/>
          <a:stretch>
            <a:fillRect/>
          </a:stretch>
        </p:blipFill>
        <p:spPr>
          <a:xfrm>
            <a:off x="6444208" y="4797152"/>
            <a:ext cx="1524000" cy="1781175"/>
          </a:xfrm>
          <a:prstGeom prst="rect">
            <a:avLst/>
          </a:prstGeom>
        </p:spPr>
      </p:pic>
      <p:pic>
        <p:nvPicPr>
          <p:cNvPr id="5" name="Picture 4" descr="franco.jpg"/>
          <p:cNvPicPr>
            <a:picLocks noChangeAspect="1"/>
          </p:cNvPicPr>
          <p:nvPr/>
        </p:nvPicPr>
        <p:blipFill>
          <a:blip r:embed="rId3" cstate="print"/>
          <a:stretch>
            <a:fillRect/>
          </a:stretch>
        </p:blipFill>
        <p:spPr>
          <a:xfrm>
            <a:off x="1547664" y="5085184"/>
            <a:ext cx="3038475" cy="150495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Collective Responsibility </a:t>
            </a:r>
            <a:endParaRPr lang="en-CA" b="1" dirty="0"/>
          </a:p>
        </p:txBody>
      </p:sp>
      <p:sp>
        <p:nvSpPr>
          <p:cNvPr id="3" name="Content Placeholder 2"/>
          <p:cNvSpPr>
            <a:spLocks noGrp="1"/>
          </p:cNvSpPr>
          <p:nvPr>
            <p:ph sz="quarter" idx="1"/>
          </p:nvPr>
        </p:nvSpPr>
        <p:spPr/>
        <p:txBody>
          <a:bodyPr>
            <a:normAutofit fontScale="92500" lnSpcReduction="10000"/>
          </a:bodyPr>
          <a:lstStyle/>
          <a:p>
            <a:r>
              <a:rPr lang="en-CA" b="1" dirty="0" smtClean="0"/>
              <a:t>Collective responsibility </a:t>
            </a:r>
            <a:r>
              <a:rPr lang="en-CA" dirty="0" smtClean="0"/>
              <a:t>means holding the whole group </a:t>
            </a:r>
            <a:r>
              <a:rPr lang="en-CA" dirty="0" smtClean="0"/>
              <a:t>responsible</a:t>
            </a:r>
            <a:r>
              <a:rPr lang="en-CA" b="1" dirty="0" smtClean="0"/>
              <a:t> </a:t>
            </a:r>
            <a:r>
              <a:rPr lang="en-CA" dirty="0" smtClean="0"/>
              <a:t>for </a:t>
            </a:r>
            <a:r>
              <a:rPr lang="en-CA" dirty="0" smtClean="0"/>
              <a:t>the actions of individuals (or individual groups) within the group</a:t>
            </a:r>
            <a:r>
              <a:rPr lang="en-CA" dirty="0" smtClean="0"/>
              <a:t>.  </a:t>
            </a:r>
          </a:p>
          <a:p>
            <a:r>
              <a:rPr lang="en-CA" dirty="0" smtClean="0"/>
              <a:t>Collective </a:t>
            </a:r>
            <a:r>
              <a:rPr lang="en-CA" dirty="0" smtClean="0"/>
              <a:t>responsibility asserts that there is no individual action </a:t>
            </a:r>
            <a:r>
              <a:rPr lang="en-CA" dirty="0" smtClean="0"/>
              <a:t>for which </a:t>
            </a:r>
            <a:r>
              <a:rPr lang="en-CA" dirty="0" smtClean="0"/>
              <a:t>the group cannot in some way be held </a:t>
            </a:r>
            <a:r>
              <a:rPr lang="en-CA" dirty="0" smtClean="0"/>
              <a:t>accountable.</a:t>
            </a:r>
          </a:p>
          <a:p>
            <a:r>
              <a:rPr lang="en-CA" dirty="0" smtClean="0"/>
              <a:t>Acknowledgment of collective responsibility is often made in </a:t>
            </a:r>
            <a:r>
              <a:rPr lang="en-CA" dirty="0" smtClean="0"/>
              <a:t>response to </a:t>
            </a:r>
            <a:r>
              <a:rPr lang="en-CA" dirty="0" smtClean="0"/>
              <a:t>deep-rooted social problems that cannot be addressed by </a:t>
            </a:r>
            <a:r>
              <a:rPr lang="en-CA" dirty="0" smtClean="0"/>
              <a:t>targeting individuals </a:t>
            </a:r>
            <a:r>
              <a:rPr lang="en-CA" dirty="0" smtClean="0"/>
              <a:t>or a single group. For example, campaigns against </a:t>
            </a:r>
            <a:r>
              <a:rPr lang="en-CA" dirty="0" smtClean="0"/>
              <a:t>underage drinking </a:t>
            </a:r>
            <a:r>
              <a:rPr lang="en-CA" dirty="0" smtClean="0"/>
              <a:t>often state that the cure for this problem must be a </a:t>
            </a:r>
            <a:r>
              <a:rPr lang="en-CA" dirty="0" smtClean="0"/>
              <a:t>collective responsibility</a:t>
            </a:r>
            <a:r>
              <a:rPr lang="en-CA" dirty="0" smtClean="0"/>
              <a:t>.</a:t>
            </a:r>
            <a:endParaRPr lang="en-CA"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Collective Responsibility </a:t>
            </a:r>
            <a:endParaRPr lang="en-CA" b="1" dirty="0"/>
          </a:p>
        </p:txBody>
      </p:sp>
      <p:sp>
        <p:nvSpPr>
          <p:cNvPr id="3" name="Content Placeholder 2"/>
          <p:cNvSpPr>
            <a:spLocks noGrp="1"/>
          </p:cNvSpPr>
          <p:nvPr>
            <p:ph sz="quarter" idx="1"/>
          </p:nvPr>
        </p:nvSpPr>
        <p:spPr/>
        <p:txBody>
          <a:bodyPr>
            <a:normAutofit lnSpcReduction="10000"/>
          </a:bodyPr>
          <a:lstStyle/>
          <a:p>
            <a:r>
              <a:rPr lang="en-CA" dirty="0" smtClean="0"/>
              <a:t>On the other hand, the idea of collective responsibility does </a:t>
            </a:r>
            <a:r>
              <a:rPr lang="en-CA" dirty="0" smtClean="0"/>
              <a:t>not always </a:t>
            </a:r>
            <a:r>
              <a:rPr lang="en-CA" dirty="0" smtClean="0"/>
              <a:t>guarantee a caring society. </a:t>
            </a:r>
            <a:endParaRPr lang="en-CA" dirty="0" smtClean="0"/>
          </a:p>
          <a:p>
            <a:r>
              <a:rPr lang="en-CA" dirty="0" smtClean="0"/>
              <a:t>Sometimes </a:t>
            </a:r>
            <a:r>
              <a:rPr lang="en-CA" dirty="0" smtClean="0"/>
              <a:t>the idea of </a:t>
            </a:r>
            <a:r>
              <a:rPr lang="en-CA" dirty="0" smtClean="0"/>
              <a:t> collective responsibility </a:t>
            </a:r>
            <a:r>
              <a:rPr lang="en-CA" dirty="0" smtClean="0"/>
              <a:t>is used in totalitarian states such as North Korea, </a:t>
            </a:r>
            <a:r>
              <a:rPr lang="en-CA" dirty="0" smtClean="0"/>
              <a:t>where a </a:t>
            </a:r>
            <a:r>
              <a:rPr lang="en-CA" dirty="0" smtClean="0"/>
              <a:t>strong central government has complete control over most </a:t>
            </a:r>
            <a:r>
              <a:rPr lang="en-CA" dirty="0" smtClean="0"/>
              <a:t>aspects of </a:t>
            </a:r>
            <a:r>
              <a:rPr lang="en-CA" dirty="0" smtClean="0"/>
              <a:t>citizens’ lives and does not allow political opposition. In such </a:t>
            </a:r>
            <a:r>
              <a:rPr lang="en-CA" dirty="0" smtClean="0"/>
              <a:t>a society</a:t>
            </a:r>
            <a:r>
              <a:rPr lang="en-CA" dirty="0" smtClean="0"/>
              <a:t>, if one member of a family criticizes the government or </a:t>
            </a:r>
            <a:r>
              <a:rPr lang="en-CA" dirty="0" smtClean="0"/>
              <a:t>its leaders</a:t>
            </a:r>
            <a:r>
              <a:rPr lang="en-CA" dirty="0" smtClean="0"/>
              <a:t>, the whole family might be punished to send a message </a:t>
            </a:r>
            <a:r>
              <a:rPr lang="en-CA" dirty="0" smtClean="0"/>
              <a:t>that the </a:t>
            </a:r>
            <a:r>
              <a:rPr lang="en-CA" dirty="0" smtClean="0"/>
              <a:t>behaviour is not tolerated.</a:t>
            </a:r>
            <a:endParaRPr lang="en-CA"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Collective Responsibility </a:t>
            </a:r>
            <a:endParaRPr lang="en-CA" b="1" dirty="0"/>
          </a:p>
        </p:txBody>
      </p:sp>
      <p:sp>
        <p:nvSpPr>
          <p:cNvPr id="3" name="Content Placeholder 2"/>
          <p:cNvSpPr>
            <a:spLocks noGrp="1"/>
          </p:cNvSpPr>
          <p:nvPr>
            <p:ph sz="quarter" idx="1"/>
          </p:nvPr>
        </p:nvSpPr>
        <p:spPr/>
        <p:txBody>
          <a:bodyPr/>
          <a:lstStyle/>
          <a:p>
            <a:r>
              <a:rPr lang="en-CA" dirty="0" smtClean="0"/>
              <a:t>Authoritarian governments in </a:t>
            </a:r>
            <a:r>
              <a:rPr lang="en-CA" dirty="0" smtClean="0"/>
              <a:t>particular often </a:t>
            </a:r>
            <a:r>
              <a:rPr lang="en-CA" dirty="0" smtClean="0"/>
              <a:t>claim to be acting on behalf of the “good </a:t>
            </a:r>
            <a:r>
              <a:rPr lang="en-CA" dirty="0" smtClean="0"/>
              <a:t>of all</a:t>
            </a:r>
            <a:r>
              <a:rPr lang="en-CA" dirty="0" smtClean="0"/>
              <a:t>” even when their actions are punitive.</a:t>
            </a:r>
            <a:endParaRPr lang="en-CA" dirty="0"/>
          </a:p>
        </p:txBody>
      </p:sp>
      <p:pic>
        <p:nvPicPr>
          <p:cNvPr id="4" name="Picture 3" descr="NK.jpg"/>
          <p:cNvPicPr>
            <a:picLocks noChangeAspect="1"/>
          </p:cNvPicPr>
          <p:nvPr/>
        </p:nvPicPr>
        <p:blipFill>
          <a:blip r:embed="rId2" cstate="print"/>
          <a:stretch>
            <a:fillRect/>
          </a:stretch>
        </p:blipFill>
        <p:spPr>
          <a:xfrm>
            <a:off x="2555776" y="2831625"/>
            <a:ext cx="4680520" cy="3343229"/>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Adherence to Collective Norms</a:t>
            </a:r>
            <a:endParaRPr lang="en-CA" dirty="0"/>
          </a:p>
        </p:txBody>
      </p:sp>
      <p:sp>
        <p:nvSpPr>
          <p:cNvPr id="3" name="Content Placeholder 2"/>
          <p:cNvSpPr>
            <a:spLocks noGrp="1"/>
          </p:cNvSpPr>
          <p:nvPr>
            <p:ph sz="quarter" idx="1"/>
          </p:nvPr>
        </p:nvSpPr>
        <p:spPr/>
        <p:txBody>
          <a:bodyPr/>
          <a:lstStyle/>
          <a:p>
            <a:r>
              <a:rPr lang="en-CA" dirty="0" smtClean="0"/>
              <a:t>Groups usually impose norms, or standards, on their members as </a:t>
            </a:r>
            <a:r>
              <a:rPr lang="en-CA" dirty="0" smtClean="0"/>
              <a:t>a condition </a:t>
            </a:r>
            <a:r>
              <a:rPr lang="en-CA" dirty="0" smtClean="0"/>
              <a:t>of membership in the </a:t>
            </a:r>
            <a:r>
              <a:rPr lang="en-CA" dirty="0" smtClean="0"/>
              <a:t>group</a:t>
            </a:r>
          </a:p>
          <a:p>
            <a:r>
              <a:rPr lang="en-CA" dirty="0" smtClean="0"/>
              <a:t>These </a:t>
            </a:r>
            <a:r>
              <a:rPr lang="en-CA" dirty="0" smtClean="0"/>
              <a:t>norms can relate </a:t>
            </a:r>
            <a:r>
              <a:rPr lang="en-CA" dirty="0" smtClean="0"/>
              <a:t>to conduct</a:t>
            </a:r>
            <a:r>
              <a:rPr lang="en-CA" dirty="0" smtClean="0"/>
              <a:t>, values, or appearance. While they are voluntary, the </a:t>
            </a:r>
            <a:r>
              <a:rPr lang="en-CA" dirty="0" smtClean="0"/>
              <a:t>group members </a:t>
            </a:r>
            <a:r>
              <a:rPr lang="en-CA" dirty="0" smtClean="0"/>
              <a:t>generally see these standards as binding, which </a:t>
            </a:r>
            <a:r>
              <a:rPr lang="en-CA" dirty="0" smtClean="0"/>
              <a:t>makes adherence </a:t>
            </a:r>
            <a:r>
              <a:rPr lang="en-CA" dirty="0" smtClean="0"/>
              <a:t>to </a:t>
            </a:r>
            <a:r>
              <a:rPr lang="en-CA" b="1" dirty="0" smtClean="0"/>
              <a:t>collective norms </a:t>
            </a:r>
            <a:r>
              <a:rPr lang="en-CA" dirty="0" smtClean="0"/>
              <a:t>important.</a:t>
            </a:r>
            <a:endParaRPr lang="en-CA"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Adherence to Collective Norms</a:t>
            </a:r>
            <a:endParaRPr lang="en-CA" dirty="0"/>
          </a:p>
        </p:txBody>
      </p:sp>
      <p:sp>
        <p:nvSpPr>
          <p:cNvPr id="3" name="Content Placeholder 2"/>
          <p:cNvSpPr>
            <a:spLocks noGrp="1"/>
          </p:cNvSpPr>
          <p:nvPr>
            <p:ph sz="quarter" idx="1"/>
          </p:nvPr>
        </p:nvSpPr>
        <p:spPr/>
        <p:txBody>
          <a:bodyPr/>
          <a:lstStyle/>
          <a:p>
            <a:r>
              <a:rPr lang="en-CA" dirty="0" smtClean="0"/>
              <a:t>Sororities and </a:t>
            </a:r>
            <a:r>
              <a:rPr lang="en-CA" dirty="0" smtClean="0"/>
              <a:t>fraternities, political </a:t>
            </a:r>
            <a:r>
              <a:rPr lang="en-CA" dirty="0" smtClean="0"/>
              <a:t>parties, faith groups, trade unions, and professional groups </a:t>
            </a:r>
            <a:r>
              <a:rPr lang="en-CA" dirty="0" smtClean="0"/>
              <a:t>all impose </a:t>
            </a:r>
            <a:r>
              <a:rPr lang="en-CA" dirty="0" smtClean="0"/>
              <a:t>certain standards of conduct on their </a:t>
            </a:r>
            <a:r>
              <a:rPr lang="en-CA" dirty="0" smtClean="0"/>
              <a:t> members</a:t>
            </a:r>
            <a:r>
              <a:rPr lang="en-CA" dirty="0" smtClean="0"/>
              <a:t>. Living up </a:t>
            </a:r>
            <a:r>
              <a:rPr lang="en-CA" dirty="0" smtClean="0"/>
              <a:t>to these </a:t>
            </a:r>
            <a:r>
              <a:rPr lang="en-CA" dirty="0" smtClean="0"/>
              <a:t>standards may be considered a daily responsibility</a:t>
            </a:r>
            <a:endParaRPr lang="en-CA" dirty="0"/>
          </a:p>
        </p:txBody>
      </p:sp>
      <p:pic>
        <p:nvPicPr>
          <p:cNvPr id="4" name="Picture 3" descr="frat.jpg"/>
          <p:cNvPicPr>
            <a:picLocks noChangeAspect="1"/>
          </p:cNvPicPr>
          <p:nvPr/>
        </p:nvPicPr>
        <p:blipFill>
          <a:blip r:embed="rId2" cstate="print"/>
          <a:stretch>
            <a:fillRect/>
          </a:stretch>
        </p:blipFill>
        <p:spPr>
          <a:xfrm>
            <a:off x="395536" y="4293096"/>
            <a:ext cx="3728986" cy="2088232"/>
          </a:xfrm>
          <a:prstGeom prst="rect">
            <a:avLst/>
          </a:prstGeom>
        </p:spPr>
      </p:pic>
      <p:pic>
        <p:nvPicPr>
          <p:cNvPr id="5" name="Picture 4" descr="NDP.jpg"/>
          <p:cNvPicPr>
            <a:picLocks noChangeAspect="1"/>
          </p:cNvPicPr>
          <p:nvPr/>
        </p:nvPicPr>
        <p:blipFill>
          <a:blip r:embed="rId3" cstate="print"/>
          <a:stretch>
            <a:fillRect/>
          </a:stretch>
        </p:blipFill>
        <p:spPr>
          <a:xfrm>
            <a:off x="6300192" y="3861048"/>
            <a:ext cx="2265040" cy="226504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Adherence to Collective Norms</a:t>
            </a:r>
            <a:endParaRPr lang="en-CA" dirty="0"/>
          </a:p>
        </p:txBody>
      </p:sp>
      <p:sp>
        <p:nvSpPr>
          <p:cNvPr id="3" name="Content Placeholder 2"/>
          <p:cNvSpPr>
            <a:spLocks noGrp="1"/>
          </p:cNvSpPr>
          <p:nvPr>
            <p:ph sz="quarter" idx="1"/>
          </p:nvPr>
        </p:nvSpPr>
        <p:spPr/>
        <p:txBody>
          <a:bodyPr/>
          <a:lstStyle/>
          <a:p>
            <a:r>
              <a:rPr lang="en-CA" b="1" dirty="0" smtClean="0"/>
              <a:t>Censorship</a:t>
            </a:r>
            <a:r>
              <a:rPr lang="en-CA" b="1" dirty="0" smtClean="0"/>
              <a:t>— </a:t>
            </a:r>
            <a:r>
              <a:rPr lang="en-CA" dirty="0" smtClean="0"/>
              <a:t>deliberately </a:t>
            </a:r>
            <a:r>
              <a:rPr lang="en-CA" dirty="0" smtClean="0"/>
              <a:t>restricting information the public will see—is </a:t>
            </a:r>
            <a:r>
              <a:rPr lang="en-CA" dirty="0" smtClean="0"/>
              <a:t>another example </a:t>
            </a:r>
            <a:r>
              <a:rPr lang="en-CA" dirty="0" smtClean="0"/>
              <a:t>of the imposition of a collective norm. </a:t>
            </a:r>
            <a:endParaRPr lang="en-CA" dirty="0" smtClean="0"/>
          </a:p>
          <a:p>
            <a:r>
              <a:rPr lang="en-CA" dirty="0" smtClean="0"/>
              <a:t>Many </a:t>
            </a:r>
            <a:r>
              <a:rPr lang="en-CA" dirty="0" smtClean="0"/>
              <a:t>media </a:t>
            </a:r>
            <a:r>
              <a:rPr lang="en-CA" dirty="0" smtClean="0"/>
              <a:t>censor themselves </a:t>
            </a:r>
            <a:r>
              <a:rPr lang="en-CA" dirty="0" smtClean="0"/>
              <a:t>informally; however, some governments impose </a:t>
            </a:r>
            <a:r>
              <a:rPr lang="en-CA" dirty="0" smtClean="0"/>
              <a:t>censorship on </a:t>
            </a:r>
            <a:r>
              <a:rPr lang="en-CA" dirty="0" smtClean="0"/>
              <a:t>media.</a:t>
            </a:r>
            <a:endParaRPr lang="en-CA" dirty="0"/>
          </a:p>
        </p:txBody>
      </p:sp>
      <p:pic>
        <p:nvPicPr>
          <p:cNvPr id="4" name="Picture 3" descr="censorship.jpg"/>
          <p:cNvPicPr>
            <a:picLocks noChangeAspect="1"/>
          </p:cNvPicPr>
          <p:nvPr/>
        </p:nvPicPr>
        <p:blipFill>
          <a:blip r:embed="rId2" cstate="print"/>
          <a:stretch>
            <a:fillRect/>
          </a:stretch>
        </p:blipFill>
        <p:spPr>
          <a:xfrm>
            <a:off x="2915816" y="4016519"/>
            <a:ext cx="3600400" cy="248027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Individualism</a:t>
            </a:r>
            <a:endParaRPr lang="en-CA" b="1" dirty="0"/>
          </a:p>
        </p:txBody>
      </p:sp>
      <p:sp>
        <p:nvSpPr>
          <p:cNvPr id="3" name="Content Placeholder 2"/>
          <p:cNvSpPr>
            <a:spLocks noGrp="1"/>
          </p:cNvSpPr>
          <p:nvPr>
            <p:ph sz="quarter" idx="1"/>
          </p:nvPr>
        </p:nvSpPr>
        <p:spPr/>
        <p:txBody>
          <a:bodyPr>
            <a:normAutofit/>
          </a:bodyPr>
          <a:lstStyle/>
          <a:p>
            <a:r>
              <a:rPr lang="en-CA" dirty="0" smtClean="0"/>
              <a:t>There are many different ideologies based on some degree of individualism, and they do not all agree on the best means of organizing society. Nonetheless, most individualistic ideologies have a similar understanding of the individual’s place in society and stress the importance of ideas such as personal </a:t>
            </a:r>
            <a:r>
              <a:rPr lang="en-CA" b="1" dirty="0" smtClean="0"/>
              <a:t>autonomy—</a:t>
            </a:r>
            <a:r>
              <a:rPr lang="en-CA" dirty="0" smtClean="0"/>
              <a:t>a state of individual freedom from outside authority—and </a:t>
            </a:r>
            <a:r>
              <a:rPr lang="en-CA" b="1" dirty="0" smtClean="0"/>
              <a:t>self-reliance—</a:t>
            </a:r>
            <a:r>
              <a:rPr lang="en-CA" dirty="0" smtClean="0"/>
              <a:t>the quality of</a:t>
            </a:r>
            <a:r>
              <a:rPr lang="en-CA" b="1" dirty="0" smtClean="0"/>
              <a:t> </a:t>
            </a:r>
            <a:r>
              <a:rPr lang="en-CA" dirty="0" smtClean="0"/>
              <a:t>being solely responsible for one’s own well-being.</a:t>
            </a:r>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Collectivism</a:t>
            </a:r>
            <a:endParaRPr lang="en-CA" b="1" dirty="0"/>
          </a:p>
        </p:txBody>
      </p:sp>
      <p:sp>
        <p:nvSpPr>
          <p:cNvPr id="3" name="Content Placeholder 2"/>
          <p:cNvSpPr>
            <a:spLocks noGrp="1"/>
          </p:cNvSpPr>
          <p:nvPr>
            <p:ph sz="quarter" idx="1"/>
          </p:nvPr>
        </p:nvSpPr>
        <p:spPr/>
        <p:txBody>
          <a:bodyPr>
            <a:normAutofit fontScale="92500" lnSpcReduction="10000"/>
          </a:bodyPr>
          <a:lstStyle/>
          <a:p>
            <a:r>
              <a:rPr lang="en-CA" dirty="0" smtClean="0"/>
              <a:t>Like individualism, collectivism is not a single ideology: many  different ideologies are based on collectivist ideas, and these various ideologies may differ in their methods and ultimate goals. All of them, however, stress human interdependence and the importance of a collective, regardless of size, rather than the importance of the individual. The focus of collectivists is the community and society, although families can also exemplify collectivist principles by encouraging members to be responsible for one another rather than simply looking out for themselves. Collectivism emphasizes group goals and the </a:t>
            </a:r>
            <a:r>
              <a:rPr lang="en-CA" b="1" dirty="0" smtClean="0"/>
              <a:t>common good </a:t>
            </a:r>
            <a:r>
              <a:rPr lang="en-CA" dirty="0" smtClean="0"/>
              <a:t>over individual goals or individual gain.</a:t>
            </a:r>
            <a:endParaRPr lang="en-CA"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543</TotalTime>
  <Words>4703</Words>
  <Application>Microsoft Office PowerPoint</Application>
  <PresentationFormat>On-screen Show (4:3)</PresentationFormat>
  <Paragraphs>257</Paragraphs>
  <Slides>76</Slides>
  <Notes>0</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Civic</vt:lpstr>
      <vt:lpstr>Chapter 2 – Ideologies of Individualism and Collectivism</vt:lpstr>
      <vt:lpstr>Ideologies of Individualism &amp; Collectivism</vt:lpstr>
      <vt:lpstr>Individualist Ideologies</vt:lpstr>
      <vt:lpstr>Collectivist Ideologies </vt:lpstr>
      <vt:lpstr>We will examine...</vt:lpstr>
      <vt:lpstr>Slide 6</vt:lpstr>
      <vt:lpstr>Section 1 – What is individualism &amp; Collectivism</vt:lpstr>
      <vt:lpstr>Individualism</vt:lpstr>
      <vt:lpstr>Collectivism</vt:lpstr>
      <vt:lpstr>Early Understandings</vt:lpstr>
      <vt:lpstr>Early Understandings</vt:lpstr>
      <vt:lpstr>An Aboriginal Understanding of Collectivism</vt:lpstr>
      <vt:lpstr>Slide 13</vt:lpstr>
      <vt:lpstr>The Medieval Period  (circa 476 to the Renaissance)</vt:lpstr>
      <vt:lpstr> The Medieval Period </vt:lpstr>
      <vt:lpstr>The Medieval Period</vt:lpstr>
      <vt:lpstr>The Medieval Period</vt:lpstr>
      <vt:lpstr>The Medieval Period</vt:lpstr>
      <vt:lpstr>The Renaissance  (circa 1450–1600)</vt:lpstr>
      <vt:lpstr>Slide 20</vt:lpstr>
      <vt:lpstr>Ancient Greece</vt:lpstr>
      <vt:lpstr>The Renaissance </vt:lpstr>
      <vt:lpstr>Slide 23</vt:lpstr>
      <vt:lpstr>The Protestant Reformation  (circa 1500–1650)</vt:lpstr>
      <vt:lpstr>The Protestant Reformation  (circa 1500–1650)</vt:lpstr>
      <vt:lpstr>Collectivism &amp; Individualism </vt:lpstr>
      <vt:lpstr>Peter Lougheed- The Greatest Albertan </vt:lpstr>
      <vt:lpstr>Quick Questions – September 18</vt:lpstr>
      <vt:lpstr>Quick Questions – September 18</vt:lpstr>
      <vt:lpstr>Section 2 Principles of Individualism and Collectivism- </vt:lpstr>
      <vt:lpstr>Principles of Individualism</vt:lpstr>
      <vt:lpstr>Rule of Law</vt:lpstr>
      <vt:lpstr>Rule of Law</vt:lpstr>
      <vt:lpstr>Individual Rights and Freedoms</vt:lpstr>
      <vt:lpstr>Individual Rights and Freedoms</vt:lpstr>
      <vt:lpstr>Examples of Voting Rights in History</vt:lpstr>
      <vt:lpstr>Examples of Voting Rights in History</vt:lpstr>
      <vt:lpstr>Voting Rights </vt:lpstr>
      <vt:lpstr>Individual Rights and Freedoms</vt:lpstr>
      <vt:lpstr>For Example</vt:lpstr>
      <vt:lpstr>Individual Rights and Freedoms</vt:lpstr>
      <vt:lpstr>Teudeau’s Response</vt:lpstr>
      <vt:lpstr>Private Property</vt:lpstr>
      <vt:lpstr>Private Property</vt:lpstr>
      <vt:lpstr>Private Property Protection</vt:lpstr>
      <vt:lpstr>Intellectual Property Rights</vt:lpstr>
      <vt:lpstr>Economic Freedom</vt:lpstr>
      <vt:lpstr>Economic Freedom</vt:lpstr>
      <vt:lpstr>Economic Freedom</vt:lpstr>
      <vt:lpstr>Economic Freedom</vt:lpstr>
      <vt:lpstr>Self-Interest and Competition</vt:lpstr>
      <vt:lpstr>Self-Interest &amp; Competition</vt:lpstr>
      <vt:lpstr>Self-Interest and Competition</vt:lpstr>
      <vt:lpstr>QQ, Wednesday September 19</vt:lpstr>
      <vt:lpstr>QQ, Wednesday</vt:lpstr>
      <vt:lpstr>Principles of Collectivism</vt:lpstr>
      <vt:lpstr>Principles of Collectivism</vt:lpstr>
      <vt:lpstr>Economic Equality</vt:lpstr>
      <vt:lpstr>Economic Equality</vt:lpstr>
      <vt:lpstr>Economic Equality</vt:lpstr>
      <vt:lpstr>Co-operation</vt:lpstr>
      <vt:lpstr>Co-operatives</vt:lpstr>
      <vt:lpstr>Slide 63</vt:lpstr>
      <vt:lpstr>Public Property</vt:lpstr>
      <vt:lpstr>Public Property</vt:lpstr>
      <vt:lpstr>Public Property</vt:lpstr>
      <vt:lpstr>Public Property</vt:lpstr>
      <vt:lpstr>Collective Interest</vt:lpstr>
      <vt:lpstr>Collective Interest</vt:lpstr>
      <vt:lpstr>Collective Interest</vt:lpstr>
      <vt:lpstr>Collective Responsibility </vt:lpstr>
      <vt:lpstr>Collective Responsibility </vt:lpstr>
      <vt:lpstr>Collective Responsibility </vt:lpstr>
      <vt:lpstr>Adherence to Collective Norms</vt:lpstr>
      <vt:lpstr>Adherence to Collective Norms</vt:lpstr>
      <vt:lpstr>Adherence to Collective Norms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 Ideologies of Individualism and Collectivism</dc:title>
  <dc:creator>Jane</dc:creator>
  <cp:lastModifiedBy>Jane</cp:lastModifiedBy>
  <cp:revision>41</cp:revision>
  <dcterms:created xsi:type="dcterms:W3CDTF">2012-09-16T04:10:28Z</dcterms:created>
  <dcterms:modified xsi:type="dcterms:W3CDTF">2012-09-18T08:46:31Z</dcterms:modified>
</cp:coreProperties>
</file>